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Default Extension="wdp" ContentType="image/vnd.ms-photo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75" r:id="rId1"/>
  </p:sldMasterIdLst>
  <p:notesMasterIdLst>
    <p:notesMasterId r:id="rId28"/>
  </p:notesMasterIdLst>
  <p:handoutMasterIdLst>
    <p:handoutMasterId r:id="rId29"/>
  </p:handoutMasterIdLst>
  <p:sldIdLst>
    <p:sldId id="612" r:id="rId2"/>
    <p:sldId id="578" r:id="rId3"/>
    <p:sldId id="579" r:id="rId4"/>
    <p:sldId id="601" r:id="rId5"/>
    <p:sldId id="607" r:id="rId6"/>
    <p:sldId id="608" r:id="rId7"/>
    <p:sldId id="603" r:id="rId8"/>
    <p:sldId id="605" r:id="rId9"/>
    <p:sldId id="604" r:id="rId10"/>
    <p:sldId id="599" r:id="rId11"/>
    <p:sldId id="606" r:id="rId12"/>
    <p:sldId id="585" r:id="rId13"/>
    <p:sldId id="593" r:id="rId14"/>
    <p:sldId id="597" r:id="rId15"/>
    <p:sldId id="569" r:id="rId16"/>
    <p:sldId id="594" r:id="rId17"/>
    <p:sldId id="596" r:id="rId18"/>
    <p:sldId id="549" r:id="rId19"/>
    <p:sldId id="550" r:id="rId20"/>
    <p:sldId id="574" r:id="rId21"/>
    <p:sldId id="563" r:id="rId22"/>
    <p:sldId id="583" r:id="rId23"/>
    <p:sldId id="575" r:id="rId24"/>
    <p:sldId id="598" r:id="rId25"/>
    <p:sldId id="609" r:id="rId26"/>
    <p:sldId id="611" r:id="rId27"/>
  </p:sldIdLst>
  <p:sldSz cx="12198350" cy="6858000"/>
  <p:notesSz cx="9928225" cy="6797675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Myriad Pro" pitchFamily="34" charset="0"/>
        <a:ea typeface="ヒラギノ角ゴ Pro W3" pitchFamily="-128" charset="-128"/>
        <a:cs typeface="+mn-cs"/>
      </a:defRPr>
    </a:lvl1pPr>
    <a:lvl2pPr marL="609768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Myriad Pro" pitchFamily="34" charset="0"/>
        <a:ea typeface="ヒラギノ角ゴ Pro W3" pitchFamily="-128" charset="-128"/>
        <a:cs typeface="+mn-cs"/>
      </a:defRPr>
    </a:lvl2pPr>
    <a:lvl3pPr marL="1219535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Myriad Pro" pitchFamily="34" charset="0"/>
        <a:ea typeface="ヒラギノ角ゴ Pro W3" pitchFamily="-128" charset="-128"/>
        <a:cs typeface="+mn-cs"/>
      </a:defRPr>
    </a:lvl3pPr>
    <a:lvl4pPr marL="1829303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Myriad Pro" pitchFamily="34" charset="0"/>
        <a:ea typeface="ヒラギノ角ゴ Pro W3" pitchFamily="-128" charset="-128"/>
        <a:cs typeface="+mn-cs"/>
      </a:defRPr>
    </a:lvl4pPr>
    <a:lvl5pPr marL="2439071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Myriad Pro" pitchFamily="34" charset="0"/>
        <a:ea typeface="ヒラギノ角ゴ Pro W3" pitchFamily="-128" charset="-128"/>
        <a:cs typeface="+mn-cs"/>
      </a:defRPr>
    </a:lvl5pPr>
    <a:lvl6pPr marL="3048838" algn="l" defTabSz="1219535" rtl="0" eaLnBrk="1" latinLnBrk="0" hangingPunct="1">
      <a:defRPr sz="3200" kern="1200">
        <a:solidFill>
          <a:schemeClr val="tx1"/>
        </a:solidFill>
        <a:latin typeface="Myriad Pro" pitchFamily="34" charset="0"/>
        <a:ea typeface="ヒラギノ角ゴ Pro W3" pitchFamily="-128" charset="-128"/>
        <a:cs typeface="+mn-cs"/>
      </a:defRPr>
    </a:lvl6pPr>
    <a:lvl7pPr marL="3658606" algn="l" defTabSz="1219535" rtl="0" eaLnBrk="1" latinLnBrk="0" hangingPunct="1">
      <a:defRPr sz="3200" kern="1200">
        <a:solidFill>
          <a:schemeClr val="tx1"/>
        </a:solidFill>
        <a:latin typeface="Myriad Pro" pitchFamily="34" charset="0"/>
        <a:ea typeface="ヒラギノ角ゴ Pro W3" pitchFamily="-128" charset="-128"/>
        <a:cs typeface="+mn-cs"/>
      </a:defRPr>
    </a:lvl7pPr>
    <a:lvl8pPr marL="4268373" algn="l" defTabSz="1219535" rtl="0" eaLnBrk="1" latinLnBrk="0" hangingPunct="1">
      <a:defRPr sz="3200" kern="1200">
        <a:solidFill>
          <a:schemeClr val="tx1"/>
        </a:solidFill>
        <a:latin typeface="Myriad Pro" pitchFamily="34" charset="0"/>
        <a:ea typeface="ヒラギノ角ゴ Pro W3" pitchFamily="-128" charset="-128"/>
        <a:cs typeface="+mn-cs"/>
      </a:defRPr>
    </a:lvl8pPr>
    <a:lvl9pPr marL="4878141" algn="l" defTabSz="1219535" rtl="0" eaLnBrk="1" latinLnBrk="0" hangingPunct="1">
      <a:defRPr sz="3200" kern="1200">
        <a:solidFill>
          <a:schemeClr val="tx1"/>
        </a:solidFill>
        <a:latin typeface="Myriad Pro" pitchFamily="34" charset="0"/>
        <a:ea typeface="ヒラギノ角ゴ Pro W3" pitchFamily="-128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0000"/>
    <a:srgbClr val="66CCFF"/>
    <a:srgbClr val="FF9933"/>
    <a:srgbClr val="660033"/>
    <a:srgbClr val="FFFFCC"/>
    <a:srgbClr val="FF0000"/>
    <a:srgbClr val="FFFF66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76" autoAdjust="0"/>
    <p:restoredTop sz="93863" autoAdjust="0"/>
  </p:normalViewPr>
  <p:slideViewPr>
    <p:cSldViewPr>
      <p:cViewPr>
        <p:scale>
          <a:sx n="64" d="100"/>
          <a:sy n="64" d="100"/>
        </p:scale>
        <p:origin x="-58" y="82"/>
      </p:cViewPr>
      <p:guideLst>
        <p:guide orient="horz" pos="2160"/>
        <p:guide pos="38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15" d="100"/>
          <a:sy n="115" d="100"/>
        </p:scale>
        <p:origin x="-1398" y="-96"/>
      </p:cViewPr>
      <p:guideLst>
        <p:guide orient="horz" pos="2140"/>
        <p:guide pos="312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05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53" tIns="46077" rIns="92153" bIns="46077" numCol="1" anchor="t" anchorCtr="0" compatLnSpc="1">
            <a:prstTxWarp prst="textNoShape">
              <a:avLst/>
            </a:prstTxWarp>
          </a:bodyPr>
          <a:lstStyle>
            <a:lvl1pPr defTabSz="920750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76131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7688" y="0"/>
            <a:ext cx="4300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53" tIns="46077" rIns="92153" bIns="46077" numCol="1" anchor="t" anchorCtr="0" compatLnSpc="1">
            <a:prstTxWarp prst="textNoShape">
              <a:avLst/>
            </a:prstTxWarp>
          </a:bodyPr>
          <a:lstStyle>
            <a:lvl1pPr algn="r" defTabSz="920750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76132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7950"/>
            <a:ext cx="43005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53" tIns="46077" rIns="92153" bIns="46077" numCol="1" anchor="b" anchorCtr="0" compatLnSpc="1">
            <a:prstTxWarp prst="textNoShape">
              <a:avLst/>
            </a:prstTxWarp>
          </a:bodyPr>
          <a:lstStyle>
            <a:lvl1pPr defTabSz="920750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76133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7688" y="6457950"/>
            <a:ext cx="4300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53" tIns="46077" rIns="92153" bIns="46077" numCol="1" anchor="b" anchorCtr="0" compatLnSpc="1">
            <a:prstTxWarp prst="textNoShape">
              <a:avLst/>
            </a:prstTxWarp>
          </a:bodyPr>
          <a:lstStyle>
            <a:lvl1pPr algn="r" defTabSz="920750">
              <a:defRPr sz="1200"/>
            </a:lvl1pPr>
          </a:lstStyle>
          <a:p>
            <a:pPr>
              <a:defRPr/>
            </a:pPr>
            <a:fld id="{CC9BE6D5-3B54-4989-903F-44FE37E1380E}" type="slidenum">
              <a:rPr lang="de-DE"/>
              <a:pPr>
                <a:defRPr/>
              </a:pPr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4650653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05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53" tIns="46077" rIns="92153" bIns="46077" numCol="1" anchor="t" anchorCtr="0" compatLnSpc="1">
            <a:prstTxWarp prst="textNoShape">
              <a:avLst/>
            </a:prstTxWarp>
          </a:bodyPr>
          <a:lstStyle>
            <a:lvl1pPr defTabSz="920750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4513" y="0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53" tIns="46077" rIns="92153" bIns="46077" numCol="1" anchor="t" anchorCtr="0" compatLnSpc="1">
            <a:prstTxWarp prst="textNoShape">
              <a:avLst/>
            </a:prstTxWarp>
          </a:bodyPr>
          <a:lstStyle>
            <a:lvl1pPr algn="r" defTabSz="920750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698750" y="509588"/>
            <a:ext cx="4532313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188" y="3228975"/>
            <a:ext cx="7943850" cy="305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53" tIns="46077" rIns="92153" bIns="460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363"/>
            <a:ext cx="43005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53" tIns="46077" rIns="92153" bIns="46077" numCol="1" anchor="b" anchorCtr="0" compatLnSpc="1">
            <a:prstTxWarp prst="textNoShape">
              <a:avLst/>
            </a:prstTxWarp>
          </a:bodyPr>
          <a:lstStyle>
            <a:lvl1pPr defTabSz="920750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4513" y="6456363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53" tIns="46077" rIns="92153" bIns="46077" numCol="1" anchor="b" anchorCtr="0" compatLnSpc="1">
            <a:prstTxWarp prst="textNoShape">
              <a:avLst/>
            </a:prstTxWarp>
          </a:bodyPr>
          <a:lstStyle>
            <a:lvl1pPr algn="r" defTabSz="920750">
              <a:defRPr sz="1200"/>
            </a:lvl1pPr>
          </a:lstStyle>
          <a:p>
            <a:pPr>
              <a:defRPr/>
            </a:pPr>
            <a:fld id="{C92BBC59-6572-41A4-8FF2-16DFB4FCDD46}" type="slidenum">
              <a:rPr lang="de-DE"/>
              <a:pPr>
                <a:defRPr/>
              </a:pPr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41363349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Myriad Pro" pitchFamily="34" charset="0"/>
        <a:ea typeface="ヒラギノ角ゴ Pro W3" pitchFamily="-128" charset="-128"/>
        <a:cs typeface="+mn-cs"/>
      </a:defRPr>
    </a:lvl1pPr>
    <a:lvl2pPr marL="609768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Myriad Pro" pitchFamily="34" charset="0"/>
        <a:ea typeface="ヒラギノ角ゴ Pro W3" pitchFamily="-128" charset="-128"/>
        <a:cs typeface="+mn-cs"/>
      </a:defRPr>
    </a:lvl2pPr>
    <a:lvl3pPr marL="121953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Myriad Pro" pitchFamily="34" charset="0"/>
        <a:ea typeface="ヒラギノ角ゴ Pro W3" pitchFamily="-128" charset="-128"/>
        <a:cs typeface="+mn-cs"/>
      </a:defRPr>
    </a:lvl3pPr>
    <a:lvl4pPr marL="182930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Myriad Pro" pitchFamily="34" charset="0"/>
        <a:ea typeface="ヒラギノ角ゴ Pro W3" pitchFamily="-128" charset="-128"/>
        <a:cs typeface="+mn-cs"/>
      </a:defRPr>
    </a:lvl4pPr>
    <a:lvl5pPr marL="2439071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Myriad Pro" pitchFamily="34" charset="0"/>
        <a:ea typeface="ヒラギノ角ゴ Pro W3" pitchFamily="-128" charset="-128"/>
        <a:cs typeface="+mn-cs"/>
      </a:defRPr>
    </a:lvl5pPr>
    <a:lvl6pPr marL="3048838" algn="l" defTabSz="12195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606" algn="l" defTabSz="12195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373" algn="l" defTabSz="12195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141" algn="l" defTabSz="12195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701925" y="512763"/>
            <a:ext cx="4524375" cy="2543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BBC59-6572-41A4-8FF2-16DFB4FCDD46}" type="slidenum">
              <a:rPr lang="de-DE" smtClean="0"/>
              <a:pPr>
                <a:defRPr/>
              </a:pPr>
              <a:t>21</a:t>
            </a:fld>
            <a:endParaRPr lang="de-D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701925" y="512763"/>
            <a:ext cx="4524375" cy="2543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701925" y="512763"/>
            <a:ext cx="4524375" cy="2543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701925" y="512763"/>
            <a:ext cx="4524375" cy="2543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701925" y="512763"/>
            <a:ext cx="4524375" cy="2543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701925" y="512763"/>
            <a:ext cx="4524375" cy="2543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701925" y="512763"/>
            <a:ext cx="4524375" cy="2543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701925" y="512763"/>
            <a:ext cx="4524375" cy="2543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701925" y="512763"/>
            <a:ext cx="4524375" cy="2543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701925" y="512763"/>
            <a:ext cx="4524375" cy="2543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701925" y="512763"/>
            <a:ext cx="4524375" cy="2543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701925" y="512763"/>
            <a:ext cx="4524375" cy="2543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701925" y="512763"/>
            <a:ext cx="4524375" cy="2543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G Data 2011 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 userDrawn="1"/>
        </p:nvSpPr>
        <p:spPr bwMode="auto">
          <a:xfrm>
            <a:off x="4442991" y="0"/>
            <a:ext cx="3384376" cy="155679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Myriad Pro" pitchFamily="34" charset="0"/>
              <a:ea typeface="ヒラギノ角ゴ Pro W3" pitchFamily="-128" charset="-128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09918" y="4732180"/>
            <a:ext cx="10978515" cy="14466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5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93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9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8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81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Master-Untertitelformat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09918" y="6356351"/>
            <a:ext cx="992718" cy="365125"/>
          </a:xfrm>
          <a:prstGeom prst="rect">
            <a:avLst/>
          </a:prstGeom>
        </p:spPr>
        <p:txBody>
          <a:bodyPr lIns="121954" tIns="60977" rIns="121954" bIns="60977"/>
          <a:lstStyle/>
          <a:p>
            <a:fld id="{9AAAD3D2-0132-1B4D-A521-9CF1B66B7579}" type="datetimeFigureOut">
              <a:rPr lang="de-DE" smtClean="0"/>
              <a:pPr/>
              <a:t>31.08.2012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685058" y="6356351"/>
            <a:ext cx="3095377" cy="365125"/>
          </a:xfrm>
          <a:prstGeom prst="rect">
            <a:avLst/>
          </a:prstGeom>
        </p:spPr>
        <p:txBody>
          <a:bodyPr lIns="121954" tIns="60977" rIns="121954" bIns="60977"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4844541" y="6356351"/>
            <a:ext cx="1034844" cy="365125"/>
          </a:xfrm>
          <a:prstGeom prst="rect">
            <a:avLst/>
          </a:prstGeom>
        </p:spPr>
        <p:txBody>
          <a:bodyPr lIns="121954" tIns="60977" rIns="121954" bIns="60977"/>
          <a:lstStyle/>
          <a:p>
            <a:fld id="{0237227C-31C7-C34B-B97B-B3DC3D6C0625}" type="slidenum">
              <a:rPr lang="de-DE" smtClean="0"/>
              <a:pPr/>
              <a:t>‹N›</a:t>
            </a:fld>
            <a:endParaRPr lang="de-DE"/>
          </a:p>
        </p:txBody>
      </p:sp>
      <p:pic>
        <p:nvPicPr>
          <p:cNvPr id="8" name="Bild 7" descr="G Data-Logo -Glas- 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71567" y="201369"/>
            <a:ext cx="2473533" cy="3379805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ctrTitle" idx="4294967295"/>
          </p:nvPr>
        </p:nvSpPr>
        <p:spPr>
          <a:xfrm>
            <a:off x="609918" y="3141433"/>
            <a:ext cx="10978515" cy="1470025"/>
          </a:xfrm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77751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09918" y="6356351"/>
            <a:ext cx="992718" cy="365125"/>
          </a:xfrm>
          <a:prstGeom prst="rect">
            <a:avLst/>
          </a:prstGeom>
        </p:spPr>
        <p:txBody>
          <a:bodyPr lIns="121954" tIns="60977" rIns="121954" bIns="60977"/>
          <a:lstStyle/>
          <a:p>
            <a:fld id="{9AAAD3D2-0132-1B4D-A521-9CF1B66B7579}" type="datetimeFigureOut">
              <a:rPr lang="de-DE" smtClean="0"/>
              <a:pPr/>
              <a:t>31.08.2012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685058" y="6356351"/>
            <a:ext cx="3095377" cy="365125"/>
          </a:xfrm>
          <a:prstGeom prst="rect">
            <a:avLst/>
          </a:prstGeom>
        </p:spPr>
        <p:txBody>
          <a:bodyPr lIns="121954" tIns="60977" rIns="121954" bIns="60977"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4844541" y="6356351"/>
            <a:ext cx="1034844" cy="365125"/>
          </a:xfrm>
          <a:prstGeom prst="rect">
            <a:avLst/>
          </a:prstGeom>
        </p:spPr>
        <p:txBody>
          <a:bodyPr lIns="121954" tIns="60977" rIns="121954" bIns="60977"/>
          <a:lstStyle/>
          <a:p>
            <a:fld id="{0237227C-31C7-C34B-B97B-B3DC3D6C0625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6950298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876" y="1143000"/>
            <a:ext cx="1036859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54" tIns="60977" rIns="121954" bIns="6097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876" y="2133600"/>
            <a:ext cx="10368598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54" tIns="60977" rIns="121954" bIns="609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4" name="Rechteck 3"/>
          <p:cNvSpPr/>
          <p:nvPr/>
        </p:nvSpPr>
        <p:spPr>
          <a:xfrm>
            <a:off x="1" y="6233298"/>
            <a:ext cx="12198349" cy="624702"/>
          </a:xfrm>
          <a:prstGeom prst="rect">
            <a:avLst/>
          </a:prstGeom>
          <a:gradFill flip="none" rotWithShape="1">
            <a:gsLst>
              <a:gs pos="66000">
                <a:schemeClr val="bg1">
                  <a:lumMod val="75000"/>
                </a:schemeClr>
              </a:gs>
              <a:gs pos="0">
                <a:srgbClr val="FFFFFF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54" tIns="60977" rIns="121954" bIns="60977" rtlCol="0" anchor="ctr"/>
          <a:lstStyle/>
          <a:p>
            <a:pPr algn="ctr"/>
            <a:endParaRPr lang="de-DE"/>
          </a:p>
        </p:txBody>
      </p:sp>
      <p:pic>
        <p:nvPicPr>
          <p:cNvPr id="6" name="Bild 5" descr="G Data-Logo -Glas- R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85597" y="164637"/>
            <a:ext cx="845472" cy="1155243"/>
          </a:xfrm>
          <a:prstGeom prst="rect">
            <a:avLst/>
          </a:prstGeom>
        </p:spPr>
      </p:pic>
      <p:pic>
        <p:nvPicPr>
          <p:cNvPr id="7" name="Bild 1" descr="ClaimE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21954" y="6437249"/>
            <a:ext cx="3194040" cy="2190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charset="0"/>
          <a:ea typeface="ヒラギノ角ゴ Pro W3" pitchFamily="-12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charset="0"/>
          <a:ea typeface="ヒラギノ角ゴ Pro W3" pitchFamily="-12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charset="0"/>
          <a:ea typeface="ヒラギノ角ゴ Pro W3" pitchFamily="-12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charset="0"/>
          <a:ea typeface="ヒラギノ角ゴ Pro W3" pitchFamily="-128" charset="-128"/>
        </a:defRPr>
      </a:lvl5pPr>
      <a:lvl6pPr marL="609768" algn="ctr" rtl="0" fontAlgn="base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Myriad Pro" pitchFamily="34" charset="0"/>
          <a:ea typeface="ヒラギノ角ゴ Pro W3" pitchFamily="-128" charset="-128"/>
        </a:defRPr>
      </a:lvl6pPr>
      <a:lvl7pPr marL="1219535" algn="ctr" rtl="0" fontAlgn="base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Myriad Pro" pitchFamily="34" charset="0"/>
          <a:ea typeface="ヒラギノ角ゴ Pro W3" pitchFamily="-128" charset="-128"/>
        </a:defRPr>
      </a:lvl7pPr>
      <a:lvl8pPr marL="1829303" algn="ctr" rtl="0" fontAlgn="base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Myriad Pro" pitchFamily="34" charset="0"/>
          <a:ea typeface="ヒラギノ角ゴ Pro W3" pitchFamily="-128" charset="-128"/>
        </a:defRPr>
      </a:lvl8pPr>
      <a:lvl9pPr marL="2439071" algn="ctr" rtl="0" fontAlgn="base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Myriad Pro" pitchFamily="34" charset="0"/>
          <a:ea typeface="ヒラギノ角ゴ Pro W3" pitchFamily="-128" charset="-128"/>
        </a:defRPr>
      </a:lvl9pPr>
    </p:titleStyle>
    <p:bodyStyle>
      <a:lvl1pPr marL="457326" indent="-457326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Arial" charset="0"/>
          <a:ea typeface="+mn-ea"/>
          <a:cs typeface="+mn-cs"/>
        </a:defRPr>
      </a:lvl1pPr>
      <a:lvl2pPr marL="990872" indent="-381105" algn="l" rtl="0" eaLnBrk="0" fontAlgn="base" hangingPunct="0">
        <a:spcBef>
          <a:spcPct val="20000"/>
        </a:spcBef>
        <a:spcAft>
          <a:spcPct val="0"/>
        </a:spcAft>
        <a:buFont typeface="Times" pitchFamily="-128" charset="0"/>
        <a:buChar char="•"/>
        <a:defRPr sz="2800">
          <a:solidFill>
            <a:schemeClr val="tx1"/>
          </a:solidFill>
          <a:latin typeface="Arial" charset="0"/>
          <a:ea typeface="+mn-ea"/>
        </a:defRPr>
      </a:lvl2pPr>
      <a:lvl3pPr marL="1524419" indent="-304884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  <a:ea typeface="+mn-ea"/>
        </a:defRPr>
      </a:lvl3pPr>
      <a:lvl4pPr marL="2134187" indent="-304884" algn="l" rtl="0" eaLnBrk="0" fontAlgn="base" hangingPunct="0">
        <a:spcBef>
          <a:spcPct val="20000"/>
        </a:spcBef>
        <a:spcAft>
          <a:spcPct val="0"/>
        </a:spcAft>
        <a:buFont typeface="Times" pitchFamily="-128" charset="0"/>
        <a:buChar char="•"/>
        <a:defRPr sz="2000">
          <a:solidFill>
            <a:schemeClr val="tx1"/>
          </a:solidFill>
          <a:latin typeface="Arial" charset="0"/>
          <a:ea typeface="+mn-ea"/>
        </a:defRPr>
      </a:lvl4pPr>
      <a:lvl5pPr marL="2743954" indent="-304884" algn="l" rtl="0" eaLnBrk="0" fontAlgn="base" hangingPunct="0">
        <a:spcBef>
          <a:spcPct val="20000"/>
        </a:spcBef>
        <a:spcAft>
          <a:spcPct val="0"/>
        </a:spcAft>
        <a:buFont typeface="Times" pitchFamily="-128" charset="0"/>
        <a:buChar char="•"/>
        <a:defRPr sz="2000">
          <a:solidFill>
            <a:schemeClr val="tx1"/>
          </a:solidFill>
          <a:latin typeface="Arial" charset="0"/>
          <a:ea typeface="+mn-ea"/>
        </a:defRPr>
      </a:lvl5pPr>
      <a:lvl6pPr marL="3353722" indent="-304884" algn="l" rtl="0" fontAlgn="base">
        <a:spcBef>
          <a:spcPct val="20000"/>
        </a:spcBef>
        <a:spcAft>
          <a:spcPct val="0"/>
        </a:spcAft>
        <a:buFont typeface="Times" pitchFamily="-128" charset="0"/>
        <a:buChar char="•"/>
        <a:defRPr sz="2700">
          <a:solidFill>
            <a:schemeClr val="tx1"/>
          </a:solidFill>
          <a:latin typeface="+mn-lt"/>
          <a:ea typeface="+mn-ea"/>
        </a:defRPr>
      </a:lvl6pPr>
      <a:lvl7pPr marL="3963490" indent="-304884" algn="l" rtl="0" fontAlgn="base">
        <a:spcBef>
          <a:spcPct val="20000"/>
        </a:spcBef>
        <a:spcAft>
          <a:spcPct val="0"/>
        </a:spcAft>
        <a:buFont typeface="Times" pitchFamily="-128" charset="0"/>
        <a:buChar char="•"/>
        <a:defRPr sz="2700">
          <a:solidFill>
            <a:schemeClr val="tx1"/>
          </a:solidFill>
          <a:latin typeface="+mn-lt"/>
          <a:ea typeface="+mn-ea"/>
        </a:defRPr>
      </a:lvl7pPr>
      <a:lvl8pPr marL="4573257" indent="-304884" algn="l" rtl="0" fontAlgn="base">
        <a:spcBef>
          <a:spcPct val="20000"/>
        </a:spcBef>
        <a:spcAft>
          <a:spcPct val="0"/>
        </a:spcAft>
        <a:buFont typeface="Times" pitchFamily="-128" charset="0"/>
        <a:buChar char="•"/>
        <a:defRPr sz="2700">
          <a:solidFill>
            <a:schemeClr val="tx1"/>
          </a:solidFill>
          <a:latin typeface="+mn-lt"/>
          <a:ea typeface="+mn-ea"/>
        </a:defRPr>
      </a:lvl8pPr>
      <a:lvl9pPr marL="5183025" indent="-304884" algn="l" rtl="0" fontAlgn="base">
        <a:spcBef>
          <a:spcPct val="20000"/>
        </a:spcBef>
        <a:spcAft>
          <a:spcPct val="0"/>
        </a:spcAft>
        <a:buFont typeface="Times" pitchFamily="-128" charset="0"/>
        <a:buChar char="•"/>
        <a:defRPr sz="27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1219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768" algn="l" defTabSz="1219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535" algn="l" defTabSz="1219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303" algn="l" defTabSz="1219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071" algn="l" defTabSz="1219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838" algn="l" defTabSz="1219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606" algn="l" defTabSz="1219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373" algn="l" defTabSz="1219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141" algn="l" defTabSz="1219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5.png"/><Relationship Id="rId7" Type="http://schemas.openxmlformats.org/officeDocument/2006/relationships/image" Target="../media/image31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43.jpeg"/><Relationship Id="rId3" Type="http://schemas.openxmlformats.org/officeDocument/2006/relationships/image" Target="../media/image6.png"/><Relationship Id="rId7" Type="http://schemas.openxmlformats.org/officeDocument/2006/relationships/image" Target="../media/image37.png"/><Relationship Id="rId12" Type="http://schemas.openxmlformats.org/officeDocument/2006/relationships/image" Target="../media/image4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png"/><Relationship Id="rId1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jpe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jpe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5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55.jpeg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0.jpe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2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5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490663" y="1870568"/>
            <a:ext cx="7790450" cy="2063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54" tIns="60977" rIns="121954" bIns="60977"/>
          <a:lstStyle/>
          <a:p>
            <a:pPr eaLnBrk="1" hangingPunct="1"/>
            <a:r>
              <a:rPr lang="de-DE" sz="6000" dirty="0" err="1" smtClean="0"/>
              <a:t>Webinar</a:t>
            </a:r>
            <a:endParaRPr lang="de-DE" sz="6000" dirty="0" smtClean="0"/>
          </a:p>
        </p:txBody>
      </p:sp>
      <p:pic>
        <p:nvPicPr>
          <p:cNvPr id="8" name="Picture 1" descr="itsmig-logo_ohne_Ra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5599" y="476672"/>
            <a:ext cx="1728192" cy="995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Bild 6" descr="PPT Bottom 201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13" name="Bild 1" descr="Claim 201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962">
            <a:off x="105249" y="1016305"/>
            <a:ext cx="1384438" cy="1692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1" descr="roterStreifen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-9000"/>
          </a:blip>
          <a:srcRect/>
          <a:stretch>
            <a:fillRect/>
          </a:stretch>
        </p:blipFill>
        <p:spPr bwMode="auto">
          <a:xfrm>
            <a:off x="-180597" y="4509765"/>
            <a:ext cx="4839612" cy="50447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19" name="Rectangle 22"/>
          <p:cNvSpPr>
            <a:spLocks noChangeArrowheads="1"/>
          </p:cNvSpPr>
          <p:nvPr/>
        </p:nvSpPr>
        <p:spPr bwMode="auto">
          <a:xfrm>
            <a:off x="-743406" y="4454208"/>
            <a:ext cx="4808116" cy="630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54" tIns="60977" rIns="121954" bIns="60977">
            <a:spAutoFit/>
          </a:bodyPr>
          <a:lstStyle/>
          <a:p>
            <a:pPr algn="ctr" eaLnBrk="1" hangingPunct="1"/>
            <a:r>
              <a:rPr lang="de-DE" sz="29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 SemiCond" pitchFamily="34" charset="0"/>
              </a:rPr>
              <a:t>	</a:t>
            </a:r>
            <a:r>
              <a:rPr lang="de-DE" sz="3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 SemiCond" pitchFamily="34" charset="0"/>
              </a:rPr>
              <a:t>Paola Carnevale</a:t>
            </a:r>
            <a:endParaRPr lang="de-DE" sz="3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 SemiCond" pitchFamily="34" charset="0"/>
            </a:endParaRPr>
          </a:p>
        </p:txBody>
      </p:sp>
      <p:pic>
        <p:nvPicPr>
          <p:cNvPr id="20" name="Picture 21" descr="roterStreifen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-9000"/>
          </a:blip>
          <a:srcRect/>
          <a:stretch>
            <a:fillRect/>
          </a:stretch>
        </p:blipFill>
        <p:spPr bwMode="auto">
          <a:xfrm>
            <a:off x="-145236" y="5165487"/>
            <a:ext cx="4804251" cy="50447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7" name="Rechteck 6"/>
          <p:cNvSpPr/>
          <p:nvPr/>
        </p:nvSpPr>
        <p:spPr>
          <a:xfrm>
            <a:off x="-743407" y="5085184"/>
            <a:ext cx="49703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de-D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 SemiCond" pitchFamily="34" charset="0"/>
              </a:rPr>
              <a:t>	</a:t>
            </a:r>
            <a:r>
              <a:rPr lang="de-D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 SemiCond" pitchFamily="34" charset="0"/>
              </a:rPr>
              <a:t>Andrea </a:t>
            </a:r>
            <a:r>
              <a:rPr lang="de-DE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 SemiCond" pitchFamily="34" charset="0"/>
              </a:rPr>
              <a:t>Travaini</a:t>
            </a:r>
            <a:endParaRPr 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 SemiCon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aola\AppData\Local\Microsoft\Windows\Temporary Internet Files\Content.Outlook\1Z7SYW6R\Immagine_vodafon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7957" y="70968"/>
            <a:ext cx="9202435" cy="6716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0" y="0"/>
            <a:ext cx="12198350" cy="7440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 smtClean="0"/>
              <a:t>        </a:t>
            </a:r>
          </a:p>
          <a:p>
            <a:pPr algn="ctr"/>
            <a:r>
              <a:rPr lang="de-DE" sz="3000" b="1" dirty="0" err="1" smtClean="0"/>
              <a:t>Prodotti</a:t>
            </a:r>
            <a:r>
              <a:rPr lang="de-DE" sz="3000" b="1" dirty="0" smtClean="0"/>
              <a:t> Business: </a:t>
            </a:r>
            <a:r>
              <a:rPr lang="de-DE" sz="3000" b="1" dirty="0" err="1"/>
              <a:t>Soluzioni</a:t>
            </a:r>
            <a:r>
              <a:rPr lang="de-DE" sz="3000" b="1" dirty="0"/>
              <a:t> </a:t>
            </a:r>
            <a:r>
              <a:rPr lang="de-DE" sz="3000" b="1" dirty="0" err="1"/>
              <a:t>server</a:t>
            </a:r>
            <a:r>
              <a:rPr lang="de-DE" sz="3000" b="1" dirty="0"/>
              <a:t> </a:t>
            </a:r>
            <a:r>
              <a:rPr lang="de-DE" sz="3000" b="1" dirty="0" err="1" smtClean="0"/>
              <a:t>client</a:t>
            </a:r>
            <a:endParaRPr lang="de-DE" sz="3000" b="1" dirty="0" smtClean="0"/>
          </a:p>
          <a:p>
            <a:pPr algn="ctr"/>
            <a:r>
              <a:rPr lang="de-DE" sz="1500" dirty="0" smtClean="0"/>
              <a:t> </a:t>
            </a:r>
            <a:endParaRPr lang="de-DE" sz="1500" dirty="0"/>
          </a:p>
          <a:p>
            <a:pPr algn="ctr"/>
            <a:r>
              <a:rPr lang="de-DE" sz="2800" b="1" dirty="0" err="1" smtClean="0"/>
              <a:t>Tre</a:t>
            </a:r>
            <a:r>
              <a:rPr lang="de-DE" sz="2800" b="1" dirty="0" smtClean="0"/>
              <a:t> </a:t>
            </a:r>
            <a:r>
              <a:rPr lang="de-DE" sz="2800" b="1" dirty="0" err="1" smtClean="0"/>
              <a:t>linee</a:t>
            </a:r>
            <a:r>
              <a:rPr lang="de-DE" sz="2800" b="1" dirty="0" smtClean="0"/>
              <a:t> di </a:t>
            </a:r>
            <a:r>
              <a:rPr lang="de-DE" sz="2800" b="1" dirty="0" err="1" smtClean="0"/>
              <a:t>prodotto</a:t>
            </a:r>
            <a:endParaRPr lang="de-DE" sz="2800" b="1" dirty="0" smtClean="0"/>
          </a:p>
          <a:p>
            <a:pPr>
              <a:lnSpc>
                <a:spcPct val="150000"/>
              </a:lnSpc>
            </a:pPr>
            <a:r>
              <a:rPr lang="de-DE" sz="2000" dirty="0" smtClean="0">
                <a:solidFill>
                  <a:srgbClr val="FF0000"/>
                </a:solidFill>
              </a:rPr>
              <a:t>		</a:t>
            </a:r>
            <a:r>
              <a:rPr lang="de-DE" sz="2400" dirty="0" smtClean="0">
                <a:solidFill>
                  <a:srgbClr val="FF0000"/>
                </a:solidFill>
              </a:rPr>
              <a:t>Antivirus</a:t>
            </a:r>
            <a:r>
              <a:rPr lang="de-DE" sz="2400" dirty="0" smtClean="0"/>
              <a:t> Business</a:t>
            </a:r>
          </a:p>
          <a:p>
            <a:pPr marL="2115053" lvl="3" indent="-285750">
              <a:buBlip>
                <a:blip r:embed="rId2"/>
              </a:buBlip>
            </a:pPr>
            <a:r>
              <a:rPr lang="de-DE" sz="1900" dirty="0" smtClean="0"/>
              <a:t>Management Server 	</a:t>
            </a:r>
          </a:p>
          <a:p>
            <a:pPr marL="2115053" lvl="3" indent="-285750">
              <a:buBlip>
                <a:blip r:embed="rId2"/>
              </a:buBlip>
            </a:pPr>
            <a:r>
              <a:rPr lang="de-DE" sz="1900" dirty="0" smtClean="0"/>
              <a:t>Antivirus Client</a:t>
            </a:r>
          </a:p>
          <a:p>
            <a:endParaRPr lang="de-DE" sz="2000" dirty="0" smtClean="0"/>
          </a:p>
          <a:p>
            <a:pPr>
              <a:lnSpc>
                <a:spcPct val="150000"/>
              </a:lnSpc>
            </a:pPr>
            <a:r>
              <a:rPr lang="de-DE" sz="2000" dirty="0" smtClean="0"/>
              <a:t>		</a:t>
            </a:r>
            <a:r>
              <a:rPr lang="de-DE" sz="2400" dirty="0" err="1" smtClean="0">
                <a:solidFill>
                  <a:srgbClr val="FF0000"/>
                </a:solidFill>
              </a:rPr>
              <a:t>ClientSecurity</a:t>
            </a:r>
            <a:r>
              <a:rPr lang="de-DE" sz="2400" dirty="0" smtClean="0"/>
              <a:t> Business</a:t>
            </a:r>
          </a:p>
          <a:p>
            <a:pPr marL="2115053" lvl="3" indent="-285750">
              <a:buBlip>
                <a:blip r:embed="rId2"/>
              </a:buBlip>
            </a:pPr>
            <a:r>
              <a:rPr lang="de-DE" sz="1900" dirty="0" smtClean="0"/>
              <a:t>Management </a:t>
            </a:r>
            <a:r>
              <a:rPr lang="de-DE" sz="1900" dirty="0"/>
              <a:t>Server 	</a:t>
            </a:r>
          </a:p>
          <a:p>
            <a:pPr marL="2115053" lvl="3" indent="-285750">
              <a:buBlip>
                <a:blip r:embed="rId2"/>
              </a:buBlip>
            </a:pPr>
            <a:r>
              <a:rPr lang="de-DE" sz="1900" dirty="0" smtClean="0"/>
              <a:t>Antivirus Client</a:t>
            </a:r>
          </a:p>
          <a:p>
            <a:pPr marL="2115053" lvl="3" indent="-285750">
              <a:buBlip>
                <a:blip r:embed="rId2"/>
              </a:buBlip>
            </a:pPr>
            <a:r>
              <a:rPr lang="de-DE" sz="1900" dirty="0" smtClean="0"/>
              <a:t>Firewall Client </a:t>
            </a:r>
          </a:p>
          <a:p>
            <a:endParaRPr lang="de-DE" sz="2000" dirty="0"/>
          </a:p>
          <a:p>
            <a:pPr>
              <a:lnSpc>
                <a:spcPct val="150000"/>
              </a:lnSpc>
            </a:pPr>
            <a:r>
              <a:rPr lang="de-DE" sz="2000" dirty="0" smtClean="0"/>
              <a:t>		</a:t>
            </a:r>
            <a:r>
              <a:rPr lang="de-DE" sz="2400" dirty="0" err="1" smtClean="0">
                <a:solidFill>
                  <a:srgbClr val="FF0000"/>
                </a:solidFill>
              </a:rPr>
              <a:t>EndpointProtection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smtClean="0"/>
              <a:t>Business</a:t>
            </a:r>
            <a:endParaRPr lang="de-DE" sz="2400" dirty="0"/>
          </a:p>
          <a:p>
            <a:pPr marL="2115053" lvl="3" indent="-285750">
              <a:buBlip>
                <a:blip r:embed="rId2"/>
              </a:buBlip>
            </a:pPr>
            <a:r>
              <a:rPr lang="de-DE" sz="1900" dirty="0" smtClean="0"/>
              <a:t>Management </a:t>
            </a:r>
            <a:r>
              <a:rPr lang="de-DE" sz="1900" dirty="0"/>
              <a:t>Server 	</a:t>
            </a:r>
          </a:p>
          <a:p>
            <a:pPr marL="2115053" lvl="3" indent="-285750">
              <a:buBlip>
                <a:blip r:embed="rId2"/>
              </a:buBlip>
            </a:pPr>
            <a:r>
              <a:rPr lang="de-DE" sz="1900" dirty="0" smtClean="0"/>
              <a:t>Antivirus </a:t>
            </a:r>
            <a:r>
              <a:rPr lang="de-DE" sz="1900" dirty="0"/>
              <a:t>Client</a:t>
            </a:r>
          </a:p>
          <a:p>
            <a:pPr marL="2115053" lvl="3" indent="-285750">
              <a:buBlip>
                <a:blip r:embed="rId2"/>
              </a:buBlip>
            </a:pPr>
            <a:r>
              <a:rPr lang="de-DE" sz="1900" dirty="0" smtClean="0"/>
              <a:t>Firewall </a:t>
            </a:r>
            <a:r>
              <a:rPr lang="de-DE" sz="1900" dirty="0"/>
              <a:t>Client </a:t>
            </a:r>
            <a:endParaRPr lang="de-DE" sz="1900" dirty="0" smtClean="0"/>
          </a:p>
          <a:p>
            <a:pPr marL="2115053" lvl="3" indent="-285750">
              <a:buBlip>
                <a:blip r:embed="rId2"/>
              </a:buBlip>
            </a:pPr>
            <a:r>
              <a:rPr lang="de-DE" sz="1900" dirty="0" err="1" smtClean="0"/>
              <a:t>Policy</a:t>
            </a:r>
            <a:r>
              <a:rPr lang="de-DE" sz="1900" dirty="0" smtClean="0"/>
              <a:t> Manager</a:t>
            </a:r>
            <a:endParaRPr lang="de-DE" sz="1900" dirty="0"/>
          </a:p>
          <a:p>
            <a:endParaRPr lang="de-DE" sz="2000" dirty="0" smtClean="0"/>
          </a:p>
          <a:p>
            <a:endParaRPr lang="de-DE" dirty="0" smtClean="0"/>
          </a:p>
        </p:txBody>
      </p:sp>
      <p:pic>
        <p:nvPicPr>
          <p:cNvPr id="4" name="Bild 6" descr="PPT Bottom 201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5" name="Bild 1" descr="Claim 201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7769" y="4941168"/>
            <a:ext cx="905102" cy="12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8313" y="1629822"/>
            <a:ext cx="905102" cy="12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8313" y="3356992"/>
            <a:ext cx="904558" cy="12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8329" y="1868851"/>
            <a:ext cx="5867550" cy="393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6453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 descr="https://corp.gdatasoftware.com/index.php?eID=tx_nawsecuredl&amp;u=673&amp;file=fileadmin/download_center/Products/Generation2012/BoxShots/UK/GDR2012%20EN%20Ensemble%203D%20SpS%20RGB.jpg&amp;t=1310654693&amp;hash=8e27030bdfdba45fda837f879cc2f85fd61f24a5"/>
          <p:cNvSpPr>
            <a:spLocks noChangeAspect="1" noChangeArrowheads="1"/>
          </p:cNvSpPr>
          <p:nvPr/>
        </p:nvSpPr>
        <p:spPr bwMode="auto">
          <a:xfrm>
            <a:off x="63500" y="-136525"/>
            <a:ext cx="17907000" cy="69913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sp>
        <p:nvSpPr>
          <p:cNvPr id="33796" name="AutoShape 4" descr="https://corp.gdatasoftware.com/index.php?eID=tx_nawsecuredl&amp;u=673&amp;file=fileadmin/download_center/Products/Generation2012/BoxShots/UK/GDR2012%20EN%20Ensemble%203D%20SpS%20RGB.jpg&amp;t=1310654693&amp;hash=8e27030bdfdba45fda837f879cc2f85fd61f24a5"/>
          <p:cNvSpPr>
            <a:spLocks noChangeAspect="1" noChangeArrowheads="1"/>
          </p:cNvSpPr>
          <p:nvPr/>
        </p:nvSpPr>
        <p:spPr bwMode="auto">
          <a:xfrm>
            <a:off x="63500" y="-136525"/>
            <a:ext cx="17907000" cy="69913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pic>
        <p:nvPicPr>
          <p:cNvPr id="10" name="Bild 8" descr="G Data-Logo Glas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8490" y="276207"/>
            <a:ext cx="921369" cy="121419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15392">
            <a:off x="602345" y="471910"/>
            <a:ext cx="5130800" cy="539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hteck 1"/>
          <p:cNvSpPr/>
          <p:nvPr/>
        </p:nvSpPr>
        <p:spPr>
          <a:xfrm>
            <a:off x="4803031" y="2570497"/>
            <a:ext cx="7056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7200" b="1" dirty="0">
                <a:latin typeface="Arial" pitchFamily="34" charset="0"/>
              </a:rPr>
              <a:t>Bad Practice</a:t>
            </a:r>
            <a:endParaRPr lang="en-US" sz="7200" b="1" dirty="0"/>
          </a:p>
        </p:txBody>
      </p:sp>
      <p:pic>
        <p:nvPicPr>
          <p:cNvPr id="6" name="Bild 6" descr="PPT Bottom 201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145516"/>
            <a:ext cx="12198348" cy="712483"/>
          </a:xfrm>
          <a:prstGeom prst="rect">
            <a:avLst/>
          </a:prstGeom>
        </p:spPr>
      </p:pic>
      <p:pic>
        <p:nvPicPr>
          <p:cNvPr id="7" name="Bild 1" descr="Claim 201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0" y="6205703"/>
            <a:ext cx="3455675" cy="4929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 descr="https://corp.gdatasoftware.com/index.php?eID=tx_nawsecuredl&amp;u=673&amp;file=fileadmin/download_center/Products/Generation2012/BoxShots/UK/GDR2012%20EN%20Ensemble%203D%20SpS%20RGB.jpg&amp;t=1310654693&amp;hash=8e27030bdfdba45fda837f879cc2f85fd61f24a5"/>
          <p:cNvSpPr>
            <a:spLocks noChangeAspect="1" noChangeArrowheads="1"/>
          </p:cNvSpPr>
          <p:nvPr/>
        </p:nvSpPr>
        <p:spPr bwMode="auto">
          <a:xfrm>
            <a:off x="63500" y="-136525"/>
            <a:ext cx="17907000" cy="69913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sp>
        <p:nvSpPr>
          <p:cNvPr id="33796" name="AutoShape 4" descr="https://corp.gdatasoftware.com/index.php?eID=tx_nawsecuredl&amp;u=673&amp;file=fileadmin/download_center/Products/Generation2012/BoxShots/UK/GDR2012%20EN%20Ensemble%203D%20SpS%20RGB.jpg&amp;t=1310654693&amp;hash=8e27030bdfdba45fda837f879cc2f85fd61f24a5"/>
          <p:cNvSpPr>
            <a:spLocks noChangeAspect="1" noChangeArrowheads="1"/>
          </p:cNvSpPr>
          <p:nvPr/>
        </p:nvSpPr>
        <p:spPr bwMode="auto">
          <a:xfrm>
            <a:off x="63500" y="-136525"/>
            <a:ext cx="17907000" cy="69913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sp>
        <p:nvSpPr>
          <p:cNvPr id="6" name="Rechteck 1"/>
          <p:cNvSpPr>
            <a:spLocks noChangeArrowheads="1"/>
          </p:cNvSpPr>
          <p:nvPr/>
        </p:nvSpPr>
        <p:spPr bwMode="auto">
          <a:xfrm>
            <a:off x="7" y="-27384"/>
            <a:ext cx="12198343" cy="6429936"/>
          </a:xfrm>
          <a:prstGeom prst="rect">
            <a:avLst/>
          </a:prstGeom>
          <a:solidFill>
            <a:schemeClr val="tx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de-DE" dirty="0">
              <a:latin typeface="Arial" pitchFamily="34" charset="0"/>
            </a:endParaRPr>
          </a:p>
        </p:txBody>
      </p:sp>
      <p:sp>
        <p:nvSpPr>
          <p:cNvPr id="8" name="Rechteck 1"/>
          <p:cNvSpPr>
            <a:spLocks noChangeArrowheads="1"/>
          </p:cNvSpPr>
          <p:nvPr/>
        </p:nvSpPr>
        <p:spPr bwMode="auto">
          <a:xfrm>
            <a:off x="7" y="53777"/>
            <a:ext cx="9167813" cy="6229351"/>
          </a:xfrm>
          <a:prstGeom prst="rect">
            <a:avLst/>
          </a:prstGeom>
          <a:solidFill>
            <a:schemeClr val="tx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de-DE" dirty="0">
              <a:latin typeface="Arial" pitchFamily="34" charset="0"/>
            </a:endParaRPr>
          </a:p>
        </p:txBody>
      </p:sp>
      <p:sp>
        <p:nvSpPr>
          <p:cNvPr id="11" name="Textfeld 10"/>
          <p:cNvSpPr txBox="1">
            <a:spLocks noChangeArrowheads="1"/>
          </p:cNvSpPr>
          <p:nvPr/>
        </p:nvSpPr>
        <p:spPr bwMode="auto">
          <a:xfrm rot="11196614">
            <a:off x="2691006" y="2507820"/>
            <a:ext cx="7320767" cy="215463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de-DE" i="1" dirty="0">
              <a:latin typeface="Arial" pitchFamily="34" charset="0"/>
            </a:endParaRPr>
          </a:p>
        </p:txBody>
      </p:sp>
      <p:sp>
        <p:nvSpPr>
          <p:cNvPr id="9" name="Textfeld 8"/>
          <p:cNvSpPr txBox="1">
            <a:spLocks noChangeArrowheads="1"/>
          </p:cNvSpPr>
          <p:nvPr/>
        </p:nvSpPr>
        <p:spPr bwMode="auto">
          <a:xfrm rot="-216535">
            <a:off x="2505654" y="2263979"/>
            <a:ext cx="7547865" cy="2646878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de-DE" sz="1000" b="1" dirty="0" smtClean="0">
              <a:latin typeface="Arial" pitchFamily="34" charset="0"/>
            </a:endParaRPr>
          </a:p>
          <a:p>
            <a:pPr algn="ctr"/>
            <a:r>
              <a:rPr lang="de-DE" sz="4000" b="1" dirty="0" smtClean="0">
                <a:latin typeface="Arial" pitchFamily="34" charset="0"/>
              </a:rPr>
              <a:t>Il 70% </a:t>
            </a:r>
            <a:r>
              <a:rPr lang="de-DE" sz="4000" b="1" dirty="0" err="1" smtClean="0">
                <a:latin typeface="Arial" pitchFamily="34" charset="0"/>
              </a:rPr>
              <a:t>dei</a:t>
            </a:r>
            <a:r>
              <a:rPr lang="de-DE" sz="4000" b="1" dirty="0" smtClean="0">
                <a:latin typeface="Arial" pitchFamily="34" charset="0"/>
              </a:rPr>
              <a:t> </a:t>
            </a:r>
            <a:r>
              <a:rPr lang="de-DE" sz="4000" b="1" dirty="0" err="1" smtClean="0">
                <a:latin typeface="Arial" pitchFamily="34" charset="0"/>
              </a:rPr>
              <a:t>frequentatori</a:t>
            </a:r>
            <a:r>
              <a:rPr lang="de-DE" sz="4000" b="1" dirty="0" smtClean="0">
                <a:latin typeface="Arial" pitchFamily="34" charset="0"/>
              </a:rPr>
              <a:t> di </a:t>
            </a:r>
            <a:r>
              <a:rPr lang="de-DE" sz="4000" b="1" dirty="0" err="1" smtClean="0">
                <a:latin typeface="Arial" pitchFamily="34" charset="0"/>
              </a:rPr>
              <a:t>siti</a:t>
            </a:r>
            <a:r>
              <a:rPr lang="de-DE" sz="4000" b="1" dirty="0" smtClean="0">
                <a:latin typeface="Arial" pitchFamily="34" charset="0"/>
              </a:rPr>
              <a:t> </a:t>
            </a:r>
            <a:r>
              <a:rPr lang="de-DE" sz="4000" b="1" dirty="0" err="1" smtClean="0">
                <a:latin typeface="Arial" pitchFamily="34" charset="0"/>
              </a:rPr>
              <a:t>porno</a:t>
            </a:r>
            <a:r>
              <a:rPr lang="de-DE" sz="4000" b="1" dirty="0" smtClean="0">
                <a:latin typeface="Arial" pitchFamily="34" charset="0"/>
              </a:rPr>
              <a:t> </a:t>
            </a:r>
            <a:r>
              <a:rPr lang="de-DE" sz="4000" b="1" dirty="0" err="1" smtClean="0">
                <a:latin typeface="Arial" pitchFamily="34" charset="0"/>
              </a:rPr>
              <a:t>lo</a:t>
            </a:r>
            <a:r>
              <a:rPr lang="de-DE" sz="4000" b="1" dirty="0" smtClean="0">
                <a:latin typeface="Arial" pitchFamily="34" charset="0"/>
              </a:rPr>
              <a:t> </a:t>
            </a:r>
            <a:r>
              <a:rPr lang="de-DE" sz="4000" b="1" dirty="0" err="1" smtClean="0">
                <a:latin typeface="Arial" pitchFamily="34" charset="0"/>
              </a:rPr>
              <a:t>fa</a:t>
            </a:r>
            <a:r>
              <a:rPr lang="de-DE" sz="4000" b="1" dirty="0" smtClean="0">
                <a:latin typeface="Arial" pitchFamily="34" charset="0"/>
              </a:rPr>
              <a:t> sul </a:t>
            </a:r>
            <a:r>
              <a:rPr lang="de-DE" sz="4000" b="1" dirty="0" err="1" smtClean="0">
                <a:latin typeface="Arial" pitchFamily="34" charset="0"/>
              </a:rPr>
              <a:t>posto</a:t>
            </a:r>
            <a:r>
              <a:rPr lang="de-DE" sz="4000" b="1" dirty="0" smtClean="0">
                <a:latin typeface="Arial" pitchFamily="34" charset="0"/>
              </a:rPr>
              <a:t> di </a:t>
            </a:r>
            <a:r>
              <a:rPr lang="de-DE" sz="4000" b="1" dirty="0" err="1" smtClean="0">
                <a:latin typeface="Arial" pitchFamily="34" charset="0"/>
              </a:rPr>
              <a:t>lavoro</a:t>
            </a:r>
            <a:r>
              <a:rPr lang="de-DE" sz="4000" b="1" dirty="0" smtClean="0">
                <a:latin typeface="Arial" pitchFamily="34" charset="0"/>
              </a:rPr>
              <a:t>.</a:t>
            </a:r>
          </a:p>
          <a:p>
            <a:pPr algn="ctr"/>
            <a:r>
              <a:rPr lang="de-DE" i="1" dirty="0" smtClean="0">
                <a:latin typeface="Arial" pitchFamily="34" charset="0"/>
              </a:rPr>
              <a:t>(</a:t>
            </a:r>
            <a:r>
              <a:rPr lang="de-DE" i="1" dirty="0" err="1" smtClean="0">
                <a:latin typeface="Arial" pitchFamily="34" charset="0"/>
              </a:rPr>
              <a:t>Fonte</a:t>
            </a:r>
            <a:r>
              <a:rPr lang="de-DE" i="1" dirty="0" smtClean="0">
                <a:latin typeface="Arial" pitchFamily="34" charset="0"/>
              </a:rPr>
              <a:t>: </a:t>
            </a:r>
            <a:r>
              <a:rPr lang="de-DE" i="1" dirty="0">
                <a:latin typeface="Arial" pitchFamily="34" charset="0"/>
              </a:rPr>
              <a:t>IDC</a:t>
            </a:r>
            <a:r>
              <a:rPr lang="de-DE" i="1" dirty="0" smtClean="0">
                <a:latin typeface="Arial" pitchFamily="34" charset="0"/>
              </a:rPr>
              <a:t>)</a:t>
            </a:r>
          </a:p>
          <a:p>
            <a:pPr algn="ctr"/>
            <a:endParaRPr lang="de-DE" i="1" dirty="0">
              <a:latin typeface="Arial" pitchFamily="34" charset="0"/>
            </a:endParaRPr>
          </a:p>
        </p:txBody>
      </p:sp>
      <p:pic>
        <p:nvPicPr>
          <p:cNvPr id="10" name="Bild 6" descr="PPT Bottom 201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12" name="Bild 1" descr="Claim 201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pic>
        <p:nvPicPr>
          <p:cNvPr id="15" name="Bild 8" descr="G Data-Logo Glas.png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8490" y="276207"/>
            <a:ext cx="921369" cy="121419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xmlns="" val="181722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6" descr="PPT Bottom 201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3" name="Bild 1" descr="Claim 201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82076">
            <a:off x="337578" y="4541438"/>
            <a:ext cx="1479866" cy="1441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90665">
            <a:off x="763602" y="1414505"/>
            <a:ext cx="1527320" cy="1527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78777">
            <a:off x="10574691" y="1599870"/>
            <a:ext cx="1415050" cy="1724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73369">
            <a:off x="337624" y="3008216"/>
            <a:ext cx="2159531" cy="1619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03265" y="3818040"/>
            <a:ext cx="1672939" cy="1672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feld 10"/>
          <p:cNvSpPr txBox="1">
            <a:spLocks noChangeArrowheads="1"/>
          </p:cNvSpPr>
          <p:nvPr/>
        </p:nvSpPr>
        <p:spPr bwMode="auto">
          <a:xfrm rot="214287">
            <a:off x="2648850" y="2473728"/>
            <a:ext cx="7337932" cy="2431435"/>
          </a:xfrm>
          <a:prstGeom prst="rect">
            <a:avLst/>
          </a:prstGeom>
          <a:ln w="76200">
            <a:solidFill>
              <a:schemeClr val="bg1"/>
            </a:solidFill>
            <a:headEnd/>
            <a:tailEnd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de-DE" sz="4000" dirty="0" smtClean="0"/>
              <a:t>2/3 </a:t>
            </a:r>
            <a:r>
              <a:rPr lang="it-IT" sz="4000" dirty="0" smtClean="0"/>
              <a:t>del traffico internet </a:t>
            </a:r>
            <a:r>
              <a:rPr lang="it-IT" sz="4000" dirty="0"/>
              <a:t>aziendale sono di</a:t>
            </a:r>
          </a:p>
          <a:p>
            <a:pPr algn="ctr"/>
            <a:r>
              <a:rPr lang="de-DE" sz="4000" dirty="0"/>
              <a:t>natura </a:t>
            </a:r>
            <a:r>
              <a:rPr lang="de-DE" sz="4000" dirty="0" err="1"/>
              <a:t>privata</a:t>
            </a:r>
            <a:r>
              <a:rPr lang="de-DE" sz="4000" dirty="0" smtClean="0"/>
              <a:t>.</a:t>
            </a:r>
          </a:p>
          <a:p>
            <a:pPr algn="ctr"/>
            <a:r>
              <a:rPr lang="de-DE" i="1" dirty="0" smtClean="0">
                <a:latin typeface="Arial" pitchFamily="34" charset="0"/>
              </a:rPr>
              <a:t>(Source: </a:t>
            </a:r>
            <a:r>
              <a:rPr lang="de-DE" i="1" dirty="0">
                <a:latin typeface="Arial" pitchFamily="34" charset="0"/>
              </a:rPr>
              <a:t>Berliner Rechnungshof)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0903" y="5301766"/>
            <a:ext cx="4153494" cy="692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6887" y="667992"/>
            <a:ext cx="2066280" cy="1218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9215" y="1162486"/>
            <a:ext cx="1057275" cy="105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9192" y="464656"/>
            <a:ext cx="2032036" cy="812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50463" y="1277471"/>
            <a:ext cx="1304925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99704" y="5262235"/>
            <a:ext cx="1403561" cy="1049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1460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4" descr="ecrime_gangster_2009_RGB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-69000"/>
                    </a14:imgEffect>
                  </a14:imgLayer>
                </a14:imgProps>
              </a:ext>
            </a:extLst>
          </a:blip>
          <a:srcRect t="484" b="1820"/>
          <a:stretch>
            <a:fillRect/>
          </a:stretch>
        </p:blipFill>
        <p:spPr bwMode="auto">
          <a:xfrm>
            <a:off x="1" y="-10581"/>
            <a:ext cx="12208481" cy="68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el 1"/>
          <p:cNvSpPr txBox="1">
            <a:spLocks/>
          </p:cNvSpPr>
          <p:nvPr/>
        </p:nvSpPr>
        <p:spPr bwMode="auto">
          <a:xfrm>
            <a:off x="-1" y="1758548"/>
            <a:ext cx="121983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54" tIns="60977" rIns="121954" bIns="60977" anchor="ctr"/>
          <a:lstStyle/>
          <a:p>
            <a:pPr algn="ctr">
              <a:defRPr/>
            </a:pPr>
            <a:r>
              <a:rPr lang="de-DE" sz="5300" dirty="0" err="1" smtClean="0">
                <a:solidFill>
                  <a:schemeClr val="bg1"/>
                </a:solidFill>
                <a:ea typeface="+mj-ea"/>
                <a:cs typeface="Arial" pitchFamily="34" charset="0"/>
              </a:rPr>
              <a:t>Furto</a:t>
            </a:r>
            <a:r>
              <a:rPr lang="de-DE" sz="5300" dirty="0" smtClean="0">
                <a:solidFill>
                  <a:schemeClr val="bg1"/>
                </a:solidFill>
                <a:ea typeface="+mj-ea"/>
                <a:cs typeface="Arial" pitchFamily="34" charset="0"/>
              </a:rPr>
              <a:t> </a:t>
            </a:r>
            <a:r>
              <a:rPr lang="de-DE" sz="5300" dirty="0" err="1" smtClean="0">
                <a:solidFill>
                  <a:schemeClr val="bg1"/>
                </a:solidFill>
                <a:ea typeface="+mj-ea"/>
                <a:cs typeface="Arial" pitchFamily="34" charset="0"/>
              </a:rPr>
              <a:t>dei</a:t>
            </a:r>
            <a:r>
              <a:rPr lang="de-DE" sz="5300" dirty="0" smtClean="0">
                <a:solidFill>
                  <a:schemeClr val="bg1"/>
                </a:solidFill>
                <a:ea typeface="+mj-ea"/>
                <a:cs typeface="Arial" pitchFamily="34" charset="0"/>
              </a:rPr>
              <a:t> </a:t>
            </a:r>
            <a:r>
              <a:rPr lang="de-DE" sz="5300" dirty="0" err="1" smtClean="0">
                <a:solidFill>
                  <a:schemeClr val="bg1"/>
                </a:solidFill>
                <a:ea typeface="+mj-ea"/>
                <a:cs typeface="Arial" pitchFamily="34" charset="0"/>
              </a:rPr>
              <a:t>dati</a:t>
            </a:r>
            <a:endParaRPr lang="de-DE" sz="5300" dirty="0">
              <a:solidFill>
                <a:schemeClr val="bg1"/>
              </a:solidFill>
              <a:ea typeface="+mj-ea"/>
              <a:cs typeface="Arial" pitchFamily="34" charset="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994719" y="2924944"/>
            <a:ext cx="9314111" cy="374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54" tIns="60977" rIns="121954" bIns="60977"/>
          <a:lstStyle/>
          <a:p>
            <a:pPr marL="838431" indent="-364167" eaLnBrk="1" hangingPunct="1">
              <a:spcBef>
                <a:spcPts val="1334"/>
              </a:spcBef>
              <a:buSzPct val="90000"/>
              <a:tabLst>
                <a:tab pos="838431" algn="l"/>
              </a:tabLst>
            </a:pPr>
            <a:endParaRPr lang="de-DE" sz="3500" dirty="0" smtClean="0">
              <a:solidFill>
                <a:schemeClr val="tx2"/>
              </a:solidFill>
            </a:endParaRPr>
          </a:p>
        </p:txBody>
      </p:sp>
      <p:pic>
        <p:nvPicPr>
          <p:cNvPr id="8" name="Bild 6" descr="PPT Bottom 201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10" name="Bild 1" descr="Claim 201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10134" y="2472292"/>
            <a:ext cx="1219834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de-DE" sz="2600" b="1" dirty="0" err="1" smtClean="0">
                <a:solidFill>
                  <a:schemeClr val="bg1"/>
                </a:solidFill>
              </a:rPr>
              <a:t>Furto</a:t>
            </a:r>
            <a:r>
              <a:rPr lang="de-DE" sz="2600" b="1" dirty="0" smtClean="0">
                <a:solidFill>
                  <a:schemeClr val="bg1"/>
                </a:solidFill>
              </a:rPr>
              <a:t> del </a:t>
            </a:r>
            <a:r>
              <a:rPr lang="de-DE" sz="2600" b="1" dirty="0" err="1" smtClean="0">
                <a:solidFill>
                  <a:schemeClr val="bg1"/>
                </a:solidFill>
              </a:rPr>
              <a:t>patrimonio</a:t>
            </a:r>
            <a:r>
              <a:rPr lang="de-DE" sz="2600" b="1" dirty="0" smtClean="0">
                <a:solidFill>
                  <a:schemeClr val="bg1"/>
                </a:solidFill>
              </a:rPr>
              <a:t> </a:t>
            </a:r>
            <a:r>
              <a:rPr lang="de-DE" sz="2600" b="1" dirty="0" err="1" smtClean="0">
                <a:solidFill>
                  <a:schemeClr val="bg1"/>
                </a:solidFill>
              </a:rPr>
              <a:t>aziendale</a:t>
            </a:r>
            <a:endParaRPr lang="de-DE" sz="2600" b="1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de-DE" sz="2600" b="1" dirty="0" err="1" smtClean="0">
                <a:solidFill>
                  <a:schemeClr val="bg1"/>
                </a:solidFill>
              </a:rPr>
              <a:t>Rilevazione</a:t>
            </a:r>
            <a:r>
              <a:rPr lang="de-DE" sz="2600" b="1" dirty="0" smtClean="0">
                <a:solidFill>
                  <a:schemeClr val="bg1"/>
                </a:solidFill>
              </a:rPr>
              <a:t> di </a:t>
            </a:r>
            <a:r>
              <a:rPr lang="de-DE" sz="2600" b="1" dirty="0" err="1" smtClean="0">
                <a:solidFill>
                  <a:schemeClr val="bg1"/>
                </a:solidFill>
              </a:rPr>
              <a:t>segreto</a:t>
            </a:r>
            <a:r>
              <a:rPr lang="de-DE" sz="2600" b="1" dirty="0" smtClean="0">
                <a:solidFill>
                  <a:schemeClr val="bg1"/>
                </a:solidFill>
              </a:rPr>
              <a:t> </a:t>
            </a:r>
            <a:r>
              <a:rPr lang="de-DE" sz="2600" b="1" dirty="0" err="1" smtClean="0">
                <a:solidFill>
                  <a:schemeClr val="bg1"/>
                </a:solidFill>
              </a:rPr>
              <a:t>professonale</a:t>
            </a:r>
            <a:r>
              <a:rPr lang="de-DE" sz="2600" b="1" dirty="0" smtClean="0">
                <a:solidFill>
                  <a:schemeClr val="bg1"/>
                </a:solidFill>
              </a:rPr>
              <a:t> o di </a:t>
            </a:r>
            <a:r>
              <a:rPr lang="de-DE" sz="2600" b="1" dirty="0" err="1" smtClean="0">
                <a:solidFill>
                  <a:schemeClr val="bg1"/>
                </a:solidFill>
              </a:rPr>
              <a:t>segreto</a:t>
            </a:r>
            <a:r>
              <a:rPr lang="de-DE" sz="2600" b="1" dirty="0" smtClean="0">
                <a:solidFill>
                  <a:schemeClr val="bg1"/>
                </a:solidFill>
              </a:rPr>
              <a:t> </a:t>
            </a:r>
            <a:r>
              <a:rPr lang="de-DE" sz="2600" b="1" dirty="0" err="1" smtClean="0">
                <a:solidFill>
                  <a:schemeClr val="bg1"/>
                </a:solidFill>
              </a:rPr>
              <a:t>industriale</a:t>
            </a:r>
            <a:r>
              <a:rPr lang="de-DE" sz="2600" b="1" dirty="0" smtClean="0">
                <a:solidFill>
                  <a:schemeClr val="bg1"/>
                </a:solidFill>
              </a:rPr>
              <a:t> </a:t>
            </a:r>
            <a:endParaRPr lang="de-DE" sz="2600" b="1" dirty="0">
              <a:solidFill>
                <a:schemeClr val="bg1"/>
              </a:solidFill>
            </a:endParaRPr>
          </a:p>
        </p:txBody>
      </p:sp>
      <p:pic>
        <p:nvPicPr>
          <p:cNvPr id="17" name="Bild 8" descr="G Data-Logo Glas.png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8490" y="276207"/>
            <a:ext cx="921369" cy="1214194"/>
          </a:xfrm>
          <a:prstGeom prst="rect">
            <a:avLst/>
          </a:prstGeom>
        </p:spPr>
      </p:pic>
      <p:sp>
        <p:nvSpPr>
          <p:cNvPr id="15" name="Textfeld 14"/>
          <p:cNvSpPr txBox="1"/>
          <p:nvPr/>
        </p:nvSpPr>
        <p:spPr>
          <a:xfrm>
            <a:off x="338535" y="3645024"/>
            <a:ext cx="111612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 smtClean="0">
                <a:solidFill>
                  <a:schemeClr val="bg1"/>
                </a:solidFill>
              </a:rPr>
              <a:t>Vicende</a:t>
            </a:r>
            <a:r>
              <a:rPr lang="de-DE" b="1" dirty="0" smtClean="0">
                <a:solidFill>
                  <a:schemeClr val="bg1"/>
                </a:solidFill>
              </a:rPr>
              <a:t> di </a:t>
            </a:r>
            <a:r>
              <a:rPr lang="de-DE" b="1" dirty="0" err="1" smtClean="0">
                <a:solidFill>
                  <a:schemeClr val="bg1"/>
                </a:solidFill>
              </a:rPr>
              <a:t>questo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tipo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sono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regolate</a:t>
            </a:r>
            <a:r>
              <a:rPr lang="de-DE" b="1" dirty="0" smtClean="0">
                <a:solidFill>
                  <a:schemeClr val="bg1"/>
                </a:solidFill>
              </a:rPr>
              <a:t> da </a:t>
            </a:r>
            <a:r>
              <a:rPr lang="de-DE" b="1" dirty="0" err="1" smtClean="0">
                <a:solidFill>
                  <a:schemeClr val="bg1"/>
                </a:solidFill>
              </a:rPr>
              <a:t>una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sentenza</a:t>
            </a:r>
            <a:r>
              <a:rPr lang="de-DE" b="1" dirty="0" smtClean="0">
                <a:solidFill>
                  <a:schemeClr val="bg1"/>
                </a:solidFill>
              </a:rPr>
              <a:t> della </a:t>
            </a:r>
            <a:r>
              <a:rPr lang="de-DE" b="1" dirty="0" err="1" smtClean="0">
                <a:solidFill>
                  <a:schemeClr val="bg1"/>
                </a:solidFill>
              </a:rPr>
              <a:t>Corte</a:t>
            </a:r>
            <a:r>
              <a:rPr lang="de-DE" b="1" dirty="0" smtClean="0">
                <a:solidFill>
                  <a:schemeClr val="bg1"/>
                </a:solidFill>
              </a:rPr>
              <a:t> di </a:t>
            </a:r>
            <a:r>
              <a:rPr lang="de-DE" b="1" dirty="0" err="1" smtClean="0">
                <a:solidFill>
                  <a:schemeClr val="bg1"/>
                </a:solidFill>
              </a:rPr>
              <a:t>Cassazione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che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ribadisce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l‘importanza</a:t>
            </a:r>
            <a:r>
              <a:rPr lang="de-DE" b="1" dirty="0" smtClean="0">
                <a:solidFill>
                  <a:schemeClr val="bg1"/>
                </a:solidFill>
              </a:rPr>
              <a:t> per le </a:t>
            </a:r>
            <a:r>
              <a:rPr lang="de-DE" b="1" dirty="0" err="1" smtClean="0">
                <a:solidFill>
                  <a:schemeClr val="bg1"/>
                </a:solidFill>
              </a:rPr>
              <a:t>aziende</a:t>
            </a:r>
            <a:r>
              <a:rPr lang="de-DE" b="1" dirty="0" smtClean="0">
                <a:solidFill>
                  <a:schemeClr val="bg1"/>
                </a:solidFill>
              </a:rPr>
              <a:t> di </a:t>
            </a:r>
            <a:r>
              <a:rPr lang="de-DE" b="1" dirty="0" err="1" smtClean="0">
                <a:solidFill>
                  <a:schemeClr val="bg1"/>
                </a:solidFill>
              </a:rPr>
              <a:t>proteggersi</a:t>
            </a:r>
            <a:r>
              <a:rPr lang="de-DE" b="1" dirty="0" smtClean="0">
                <a:solidFill>
                  <a:schemeClr val="bg1"/>
                </a:solidFill>
              </a:rPr>
              <a:t> NON solo </a:t>
            </a:r>
            <a:r>
              <a:rPr lang="de-DE" b="1" dirty="0" err="1" smtClean="0">
                <a:solidFill>
                  <a:schemeClr val="bg1"/>
                </a:solidFill>
              </a:rPr>
              <a:t>dalle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minacce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esterne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ma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anche</a:t>
            </a:r>
            <a:r>
              <a:rPr lang="de-DE" b="1" dirty="0" smtClean="0">
                <a:solidFill>
                  <a:schemeClr val="bg1"/>
                </a:solidFill>
              </a:rPr>
              <a:t> da quelle interne </a:t>
            </a:r>
            <a:r>
              <a:rPr lang="de-DE" b="1" dirty="0" err="1" smtClean="0">
                <a:solidFill>
                  <a:schemeClr val="bg1"/>
                </a:solidFill>
              </a:rPr>
              <a:t>usando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un‘adeguata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policy</a:t>
            </a:r>
            <a:r>
              <a:rPr lang="de-DE" b="1" dirty="0" smtClean="0">
                <a:solidFill>
                  <a:schemeClr val="bg1"/>
                </a:solidFill>
              </a:rPr>
              <a:t> per </a:t>
            </a:r>
            <a:r>
              <a:rPr lang="de-DE" b="1" dirty="0" err="1" smtClean="0">
                <a:solidFill>
                  <a:schemeClr val="bg1"/>
                </a:solidFill>
              </a:rPr>
              <a:t>l‘accesso</a:t>
            </a:r>
            <a:r>
              <a:rPr lang="de-DE" b="1" dirty="0" smtClean="0">
                <a:solidFill>
                  <a:schemeClr val="bg1"/>
                </a:solidFill>
              </a:rPr>
              <a:t> ai </a:t>
            </a:r>
            <a:r>
              <a:rPr lang="de-DE" b="1" dirty="0" err="1" smtClean="0">
                <a:solidFill>
                  <a:schemeClr val="bg1"/>
                </a:solidFill>
              </a:rPr>
              <a:t>dati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aziendali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endParaRPr lang="de-DE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 descr="https://corp.gdatasoftware.com/index.php?eID=tx_nawsecuredl&amp;u=673&amp;file=fileadmin/download_center/Products/Generation2012/BoxShots/UK/GDR2012%20EN%20Ensemble%203D%20SpS%20RGB.jpg&amp;t=1310654693&amp;hash=8e27030bdfdba45fda837f879cc2f85fd61f24a5"/>
          <p:cNvSpPr>
            <a:spLocks noChangeAspect="1" noChangeArrowheads="1"/>
          </p:cNvSpPr>
          <p:nvPr/>
        </p:nvSpPr>
        <p:spPr bwMode="auto">
          <a:xfrm>
            <a:off x="63500" y="-136525"/>
            <a:ext cx="17907000" cy="69913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sp>
        <p:nvSpPr>
          <p:cNvPr id="33796" name="AutoShape 4" descr="https://corp.gdatasoftware.com/index.php?eID=tx_nawsecuredl&amp;u=673&amp;file=fileadmin/download_center/Products/Generation2012/BoxShots/UK/GDR2012%20EN%20Ensemble%203D%20SpS%20RGB.jpg&amp;t=1310654693&amp;hash=8e27030bdfdba45fda837f879cc2f85fd61f24a5"/>
          <p:cNvSpPr>
            <a:spLocks noChangeAspect="1" noChangeArrowheads="1"/>
          </p:cNvSpPr>
          <p:nvPr/>
        </p:nvSpPr>
        <p:spPr bwMode="auto">
          <a:xfrm>
            <a:off x="63500" y="-136525"/>
            <a:ext cx="17907000" cy="69913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pic>
        <p:nvPicPr>
          <p:cNvPr id="10" name="Bild 6" descr="PPT Bottom 201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12" name="Bild 1" descr="Claim 201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pic>
        <p:nvPicPr>
          <p:cNvPr id="15" name="Bild 8" descr="G Data-Logo Glas.png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8490" y="276207"/>
            <a:ext cx="921369" cy="121419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extfeld 1"/>
          <p:cNvSpPr txBox="1"/>
          <p:nvPr/>
        </p:nvSpPr>
        <p:spPr>
          <a:xfrm>
            <a:off x="1058615" y="1490399"/>
            <a:ext cx="10440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b="1" dirty="0" err="1" smtClean="0"/>
              <a:t>Policy</a:t>
            </a:r>
            <a:r>
              <a:rPr lang="de-DE" sz="4000" b="1" dirty="0" smtClean="0"/>
              <a:t> </a:t>
            </a:r>
            <a:r>
              <a:rPr lang="de-DE" sz="4000" b="1" dirty="0" err="1" smtClean="0"/>
              <a:t>aziendale</a:t>
            </a:r>
            <a:r>
              <a:rPr lang="de-DE" sz="4000" b="1" dirty="0" smtClean="0"/>
              <a:t> </a:t>
            </a:r>
            <a:r>
              <a:rPr lang="de-DE" sz="4000" b="1" dirty="0" err="1" smtClean="0"/>
              <a:t>inefficace</a:t>
            </a:r>
            <a:r>
              <a:rPr lang="de-DE" sz="4000" b="1" dirty="0" smtClean="0"/>
              <a:t> o </a:t>
            </a:r>
            <a:r>
              <a:rPr lang="de-DE" sz="4000" b="1" dirty="0" err="1" smtClean="0"/>
              <a:t>inesistente</a:t>
            </a:r>
            <a:r>
              <a:rPr lang="de-DE" sz="4000" b="1" dirty="0" smtClean="0"/>
              <a:t> </a:t>
            </a:r>
            <a:endParaRPr lang="de-DE" sz="4000" b="1" dirty="0"/>
          </a:p>
        </p:txBody>
      </p:sp>
      <p:pic>
        <p:nvPicPr>
          <p:cNvPr id="9" name="Grafik 8" descr="Daumenrunter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68194" y="2409805"/>
            <a:ext cx="3096344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829198" y="2391203"/>
            <a:ext cx="1036915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eaLnBrk="1" hangingPunct="1">
              <a:spcBef>
                <a:spcPct val="50000"/>
              </a:spcBef>
              <a:buBlip>
                <a:blip r:embed="rId7"/>
              </a:buBlip>
            </a:pPr>
            <a:r>
              <a:rPr lang="de-DE" sz="2700" dirty="0" smtClean="0">
                <a:latin typeface="Myriad Pro"/>
              </a:rPr>
              <a:t>Poche </a:t>
            </a:r>
            <a:r>
              <a:rPr lang="de-DE" sz="2700" dirty="0" err="1">
                <a:latin typeface="Myriad Pro"/>
              </a:rPr>
              <a:t>regole</a:t>
            </a:r>
            <a:r>
              <a:rPr lang="de-DE" sz="2700" dirty="0">
                <a:latin typeface="Myriad Pro"/>
              </a:rPr>
              <a:t> di </a:t>
            </a:r>
            <a:r>
              <a:rPr lang="de-DE" sz="2700" dirty="0" err="1">
                <a:latin typeface="Myriad Pro"/>
              </a:rPr>
              <a:t>accesso</a:t>
            </a:r>
            <a:r>
              <a:rPr lang="de-DE" sz="2700" dirty="0">
                <a:latin typeface="Myriad Pro"/>
              </a:rPr>
              <a:t> ai </a:t>
            </a:r>
            <a:r>
              <a:rPr lang="de-DE" sz="2700" dirty="0" err="1">
                <a:latin typeface="Myriad Pro"/>
              </a:rPr>
              <a:t>contenuti</a:t>
            </a:r>
            <a:r>
              <a:rPr lang="de-DE" sz="2700" dirty="0">
                <a:latin typeface="Myriad Pro"/>
              </a:rPr>
              <a:t> e </a:t>
            </a:r>
            <a:r>
              <a:rPr lang="de-DE" sz="2700" dirty="0" err="1" smtClean="0">
                <a:latin typeface="Myriad Pro"/>
              </a:rPr>
              <a:t>nessuna</a:t>
            </a:r>
            <a:r>
              <a:rPr lang="de-DE" sz="2700" dirty="0" smtClean="0">
                <a:latin typeface="Myriad Pro"/>
              </a:rPr>
              <a:t> </a:t>
            </a:r>
            <a:r>
              <a:rPr lang="de-DE" sz="2700" dirty="0" err="1" smtClean="0">
                <a:latin typeface="Myriad Pro"/>
              </a:rPr>
              <a:t>limitazione</a:t>
            </a:r>
            <a:r>
              <a:rPr lang="de-DE" sz="2700" dirty="0" smtClean="0">
                <a:latin typeface="Myriad Pro"/>
              </a:rPr>
              <a:t> </a:t>
            </a:r>
            <a:r>
              <a:rPr lang="de-DE" sz="2700" dirty="0" err="1">
                <a:latin typeface="Myriad Pro"/>
              </a:rPr>
              <a:t>dell‘utilizzo</a:t>
            </a:r>
            <a:r>
              <a:rPr lang="de-DE" sz="2700" dirty="0">
                <a:latin typeface="Myriad Pro"/>
              </a:rPr>
              <a:t> </a:t>
            </a:r>
            <a:r>
              <a:rPr lang="de-DE" sz="2700" dirty="0" err="1">
                <a:latin typeface="Myriad Pro"/>
              </a:rPr>
              <a:t>privato</a:t>
            </a:r>
            <a:r>
              <a:rPr lang="de-DE" sz="2700" dirty="0">
                <a:latin typeface="Myriad Pro"/>
              </a:rPr>
              <a:t> della </a:t>
            </a:r>
            <a:r>
              <a:rPr lang="de-DE" sz="2700" dirty="0" err="1" smtClean="0">
                <a:latin typeface="Myriad Pro"/>
              </a:rPr>
              <a:t>rete</a:t>
            </a:r>
            <a:r>
              <a:rPr lang="de-DE" sz="2700" dirty="0" smtClean="0">
                <a:latin typeface="Myriad Pro"/>
              </a:rPr>
              <a:t> </a:t>
            </a:r>
            <a:endParaRPr lang="de-DE" sz="2700" dirty="0">
              <a:latin typeface="Myriad Pro"/>
            </a:endParaRPr>
          </a:p>
          <a:p>
            <a:pPr marL="457200" indent="-457200">
              <a:spcBef>
                <a:spcPct val="50000"/>
              </a:spcBef>
              <a:buBlip>
                <a:blip r:embed="rId7"/>
              </a:buBlip>
            </a:pPr>
            <a:r>
              <a:rPr lang="de-DE" sz="2700" dirty="0" err="1" smtClean="0">
                <a:latin typeface="Myriad Pro"/>
              </a:rPr>
              <a:t>Mancanza</a:t>
            </a:r>
            <a:r>
              <a:rPr lang="de-DE" sz="2700" dirty="0" smtClean="0">
                <a:latin typeface="Myriad Pro"/>
              </a:rPr>
              <a:t> di </a:t>
            </a:r>
            <a:r>
              <a:rPr lang="de-DE" sz="2700" dirty="0" err="1" smtClean="0">
                <a:latin typeface="Myriad Pro"/>
              </a:rPr>
              <a:t>un</a:t>
            </a:r>
            <a:r>
              <a:rPr lang="de-DE" sz="2700" dirty="0" smtClean="0">
                <a:latin typeface="Myriad Pro"/>
              </a:rPr>
              <a:t> </a:t>
            </a:r>
            <a:r>
              <a:rPr lang="de-DE" sz="2700" dirty="0" err="1" smtClean="0">
                <a:latin typeface="Myriad Pro"/>
              </a:rPr>
              <a:t>software</a:t>
            </a:r>
            <a:r>
              <a:rPr lang="de-DE" sz="2700" dirty="0" smtClean="0">
                <a:latin typeface="Myriad Pro"/>
              </a:rPr>
              <a:t> </a:t>
            </a:r>
            <a:r>
              <a:rPr lang="de-DE" sz="2700" dirty="0" err="1">
                <a:latin typeface="Myriad Pro"/>
              </a:rPr>
              <a:t>specifico</a:t>
            </a:r>
            <a:r>
              <a:rPr lang="de-DE" sz="2700" dirty="0">
                <a:latin typeface="Myriad Pro"/>
              </a:rPr>
              <a:t> per </a:t>
            </a:r>
            <a:r>
              <a:rPr lang="de-DE" sz="2700" dirty="0" err="1">
                <a:latin typeface="Myriad Pro"/>
              </a:rPr>
              <a:t>garantire</a:t>
            </a:r>
            <a:r>
              <a:rPr lang="de-DE" sz="2700" dirty="0">
                <a:latin typeface="Myriad Pro"/>
              </a:rPr>
              <a:t> </a:t>
            </a:r>
            <a:r>
              <a:rPr lang="de-DE" sz="2700" dirty="0" err="1">
                <a:latin typeface="Myriad Pro"/>
              </a:rPr>
              <a:t>l‘aderenza</a:t>
            </a:r>
            <a:r>
              <a:rPr lang="de-DE" sz="2700" dirty="0">
                <a:latin typeface="Myriad Pro"/>
              </a:rPr>
              <a:t> alla </a:t>
            </a:r>
            <a:r>
              <a:rPr lang="de-DE" sz="2700" dirty="0" err="1" smtClean="0">
                <a:latin typeface="Myriad Pro"/>
              </a:rPr>
              <a:t>policy</a:t>
            </a:r>
            <a:r>
              <a:rPr lang="de-DE" sz="2700" dirty="0" smtClean="0">
                <a:latin typeface="Myriad Pro"/>
              </a:rPr>
              <a:t> e </a:t>
            </a:r>
            <a:r>
              <a:rPr lang="de-DE" sz="2700" dirty="0" err="1" smtClean="0">
                <a:latin typeface="Myriad Pro"/>
              </a:rPr>
              <a:t>una</a:t>
            </a:r>
            <a:r>
              <a:rPr lang="de-DE" sz="2700" dirty="0" smtClean="0">
                <a:latin typeface="Myriad Pro"/>
              </a:rPr>
              <a:t> </a:t>
            </a:r>
            <a:r>
              <a:rPr lang="de-DE" sz="2700" dirty="0" err="1" smtClean="0">
                <a:latin typeface="Myriad Pro"/>
              </a:rPr>
              <a:t>linea</a:t>
            </a:r>
            <a:r>
              <a:rPr lang="de-DE" sz="2700" dirty="0" smtClean="0">
                <a:latin typeface="Myriad Pro"/>
              </a:rPr>
              <a:t> di </a:t>
            </a:r>
            <a:r>
              <a:rPr lang="de-DE" sz="2700" dirty="0" err="1" smtClean="0">
                <a:latin typeface="Myriad Pro"/>
              </a:rPr>
              <a:t>condotta</a:t>
            </a:r>
            <a:r>
              <a:rPr lang="de-DE" sz="2700" dirty="0" smtClean="0">
                <a:latin typeface="Myriad Pro"/>
              </a:rPr>
              <a:t> </a:t>
            </a:r>
            <a:r>
              <a:rPr lang="de-DE" sz="2700" dirty="0" err="1" smtClean="0">
                <a:latin typeface="Myriad Pro"/>
              </a:rPr>
              <a:t>chiara</a:t>
            </a:r>
            <a:r>
              <a:rPr lang="de-DE" sz="2700" dirty="0" smtClean="0">
                <a:latin typeface="Myriad Pro"/>
              </a:rPr>
              <a:t> e </a:t>
            </a:r>
            <a:r>
              <a:rPr lang="de-DE" sz="2700" dirty="0" err="1" smtClean="0">
                <a:latin typeface="Myriad Pro"/>
              </a:rPr>
              <a:t>coordinata</a:t>
            </a:r>
            <a:r>
              <a:rPr lang="de-DE" sz="2700" dirty="0" smtClean="0">
                <a:latin typeface="Myriad Pro"/>
              </a:rPr>
              <a:t> </a:t>
            </a:r>
          </a:p>
          <a:p>
            <a:pPr marL="457200" indent="-457200">
              <a:spcBef>
                <a:spcPct val="50000"/>
              </a:spcBef>
              <a:buBlip>
                <a:blip r:embed="rId7"/>
              </a:buBlip>
            </a:pPr>
            <a:r>
              <a:rPr lang="de-DE" sz="2700" dirty="0" smtClean="0">
                <a:latin typeface="Myriad Pro"/>
              </a:rPr>
              <a:t>Basso </a:t>
            </a:r>
            <a:r>
              <a:rPr lang="de-DE" sz="2700" dirty="0" err="1" smtClean="0">
                <a:latin typeface="Myriad Pro"/>
              </a:rPr>
              <a:t>controllo</a:t>
            </a:r>
            <a:r>
              <a:rPr lang="de-DE" sz="2700" dirty="0" smtClean="0">
                <a:latin typeface="Myriad Pro"/>
              </a:rPr>
              <a:t> </a:t>
            </a:r>
            <a:r>
              <a:rPr lang="de-DE" sz="2700" dirty="0" err="1" smtClean="0">
                <a:latin typeface="Myriad Pro"/>
              </a:rPr>
              <a:t>sull‘utilizzo</a:t>
            </a:r>
            <a:r>
              <a:rPr lang="de-DE" sz="2700" dirty="0" smtClean="0">
                <a:latin typeface="Myriad Pro"/>
              </a:rPr>
              <a:t> di </a:t>
            </a:r>
            <a:r>
              <a:rPr lang="de-DE" sz="2700" dirty="0" err="1" smtClean="0">
                <a:latin typeface="Myriad Pro"/>
              </a:rPr>
              <a:t>memorie</a:t>
            </a:r>
            <a:r>
              <a:rPr lang="de-DE" sz="2700" dirty="0" smtClean="0">
                <a:latin typeface="Myriad Pro"/>
              </a:rPr>
              <a:t> </a:t>
            </a:r>
            <a:r>
              <a:rPr lang="de-DE" sz="2700" dirty="0" err="1" smtClean="0">
                <a:latin typeface="Myriad Pro"/>
              </a:rPr>
              <a:t>esterne</a:t>
            </a:r>
            <a:r>
              <a:rPr lang="de-DE" sz="2700" dirty="0" smtClean="0">
                <a:latin typeface="Myriad Pro"/>
              </a:rPr>
              <a:t> o </a:t>
            </a:r>
            <a:r>
              <a:rPr lang="de-DE" sz="2700" dirty="0" err="1" smtClean="0">
                <a:latin typeface="Myriad Pro"/>
              </a:rPr>
              <a:t>chiavette</a:t>
            </a:r>
            <a:r>
              <a:rPr lang="de-DE" sz="2700" dirty="0" smtClean="0">
                <a:latin typeface="Myriad Pro"/>
              </a:rPr>
              <a:t> USB</a:t>
            </a:r>
          </a:p>
          <a:p>
            <a:pPr marL="457200" indent="-457200">
              <a:spcBef>
                <a:spcPct val="50000"/>
              </a:spcBef>
              <a:buBlip>
                <a:blip r:embed="rId7"/>
              </a:buBlip>
            </a:pPr>
            <a:r>
              <a:rPr lang="de-DE" sz="2700" dirty="0" err="1" smtClean="0">
                <a:latin typeface="Myriad Pro"/>
              </a:rPr>
              <a:t>Procedure</a:t>
            </a:r>
            <a:r>
              <a:rPr lang="de-DE" sz="2700" dirty="0" smtClean="0">
                <a:latin typeface="Myriad Pro"/>
              </a:rPr>
              <a:t> molto </a:t>
            </a:r>
            <a:r>
              <a:rPr lang="de-DE" sz="2700" dirty="0" err="1" smtClean="0">
                <a:latin typeface="Myriad Pro"/>
              </a:rPr>
              <a:t>spesso</a:t>
            </a:r>
            <a:r>
              <a:rPr lang="de-DE" sz="2700" dirty="0" smtClean="0">
                <a:latin typeface="Myriad Pro"/>
              </a:rPr>
              <a:t> non </a:t>
            </a:r>
            <a:r>
              <a:rPr lang="de-DE" sz="2700" dirty="0" err="1" smtClean="0">
                <a:latin typeface="Myriad Pro"/>
              </a:rPr>
              <a:t>collaudate</a:t>
            </a:r>
            <a:r>
              <a:rPr lang="de-DE" sz="2700" dirty="0" smtClean="0">
                <a:latin typeface="Myriad Pro"/>
              </a:rPr>
              <a:t> e </a:t>
            </a:r>
            <a:r>
              <a:rPr lang="de-DE" sz="2700" dirty="0" err="1" smtClean="0">
                <a:latin typeface="Myriad Pro"/>
              </a:rPr>
              <a:t>lasciate</a:t>
            </a:r>
            <a:r>
              <a:rPr lang="de-DE" sz="2700" dirty="0" smtClean="0">
                <a:latin typeface="Myriad Pro"/>
              </a:rPr>
              <a:t> al </a:t>
            </a:r>
            <a:r>
              <a:rPr lang="de-DE" sz="2700" dirty="0" err="1" smtClean="0">
                <a:latin typeface="Myriad Pro"/>
              </a:rPr>
              <a:t>buon</a:t>
            </a:r>
            <a:r>
              <a:rPr lang="de-DE" sz="2700" dirty="0" smtClean="0">
                <a:latin typeface="Myriad Pro"/>
              </a:rPr>
              <a:t> </a:t>
            </a:r>
            <a:r>
              <a:rPr lang="de-DE" sz="2700" dirty="0" err="1" smtClean="0">
                <a:latin typeface="Myriad Pro"/>
              </a:rPr>
              <a:t>senso</a:t>
            </a:r>
            <a:r>
              <a:rPr lang="de-DE" sz="2700" dirty="0" smtClean="0">
                <a:latin typeface="Myriad Pro"/>
              </a:rPr>
              <a:t> </a:t>
            </a:r>
            <a:r>
              <a:rPr lang="de-DE" sz="2700" dirty="0" err="1" smtClean="0">
                <a:latin typeface="Myriad Pro"/>
              </a:rPr>
              <a:t>dei</a:t>
            </a:r>
            <a:r>
              <a:rPr lang="de-DE" sz="2700" dirty="0" smtClean="0">
                <a:latin typeface="Myriad Pro"/>
              </a:rPr>
              <a:t> </a:t>
            </a:r>
            <a:r>
              <a:rPr lang="de-DE" sz="2700" dirty="0" err="1" smtClean="0">
                <a:latin typeface="Myriad Pro"/>
              </a:rPr>
              <a:t>dipendenti</a:t>
            </a:r>
            <a:r>
              <a:rPr lang="de-DE" sz="2700" dirty="0" smtClean="0">
                <a:latin typeface="Myriad Pro"/>
              </a:rPr>
              <a:t> o del </a:t>
            </a:r>
            <a:r>
              <a:rPr lang="de-DE" sz="2700" dirty="0" err="1" smtClean="0">
                <a:latin typeface="Myriad Pro"/>
              </a:rPr>
              <a:t>fruitore</a:t>
            </a:r>
            <a:endParaRPr lang="de-DE" sz="2700" dirty="0" smtClean="0">
              <a:latin typeface="Myriad Pro"/>
            </a:endParaRPr>
          </a:p>
          <a:p>
            <a:pPr>
              <a:spcBef>
                <a:spcPct val="50000"/>
              </a:spcBef>
            </a:pPr>
            <a:endParaRPr lang="de-DE" sz="2400" dirty="0" smtClean="0">
              <a:latin typeface="Myriad Pro"/>
            </a:endParaRPr>
          </a:p>
          <a:p>
            <a:pPr marL="457200" indent="-457200">
              <a:spcBef>
                <a:spcPct val="50000"/>
              </a:spcBef>
              <a:buBlip>
                <a:blip r:embed="rId7"/>
              </a:buBlip>
            </a:pPr>
            <a:endParaRPr lang="de-DE" sz="2400" dirty="0" smtClean="0">
              <a:latin typeface="Myriad Pro"/>
            </a:endParaRPr>
          </a:p>
          <a:p>
            <a:pPr marL="457200" indent="-457200">
              <a:spcBef>
                <a:spcPct val="50000"/>
              </a:spcBef>
              <a:buBlip>
                <a:blip r:embed="rId7"/>
              </a:buBlip>
            </a:pPr>
            <a:endParaRPr lang="de-DE" sz="2400" dirty="0">
              <a:latin typeface="Myriad Pro"/>
            </a:endParaRPr>
          </a:p>
          <a:p>
            <a:pPr marL="457200" indent="-457200"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de-DE" sz="2800" dirty="0">
              <a:latin typeface="Arial" pitchFamily="34" charset="0"/>
            </a:endParaRPr>
          </a:p>
          <a:p>
            <a:pPr marL="457200" indent="-457200">
              <a:spcBef>
                <a:spcPct val="50000"/>
              </a:spcBef>
              <a:buBlip>
                <a:blip r:embed="rId7"/>
              </a:buBlip>
            </a:pPr>
            <a:endParaRPr lang="de-DE" dirty="0" smtClean="0">
              <a:latin typeface="Myriad Pro"/>
            </a:endParaRPr>
          </a:p>
          <a:p>
            <a:pPr marL="457200" indent="-457200">
              <a:spcBef>
                <a:spcPct val="50000"/>
              </a:spcBef>
              <a:buBlip>
                <a:blip r:embed="rId7"/>
              </a:buBlip>
            </a:pPr>
            <a:endParaRPr lang="de-DE" dirty="0">
              <a:latin typeface="Myriad Pro"/>
            </a:endParaRPr>
          </a:p>
          <a:p>
            <a:pPr marL="457200" indent="-457200"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de-DE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862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5933565" y="3429000"/>
            <a:ext cx="6243191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buSzPct val="70000"/>
              <a:buBlip>
                <a:blip r:embed="rId2"/>
              </a:buBlip>
              <a:tabLst>
                <a:tab pos="446088" algn="l"/>
              </a:tabLst>
            </a:pPr>
            <a:r>
              <a:rPr lang="de-DE" sz="3200" b="1" dirty="0" smtClean="0">
                <a:latin typeface="Arial" pitchFamily="34" charset="0"/>
              </a:rPr>
              <a:t>	</a:t>
            </a:r>
            <a:r>
              <a:rPr lang="de-DE" sz="3200" dirty="0" err="1" smtClean="0">
                <a:latin typeface="Myriad Pro"/>
              </a:rPr>
              <a:t>Violazione</a:t>
            </a:r>
            <a:r>
              <a:rPr lang="de-DE" sz="3200" dirty="0" smtClean="0">
                <a:latin typeface="Myriad Pro"/>
              </a:rPr>
              <a:t> del </a:t>
            </a:r>
            <a:r>
              <a:rPr lang="de-DE" sz="3200" dirty="0" err="1" smtClean="0">
                <a:latin typeface="Myriad Pro"/>
              </a:rPr>
              <a:t>diritto</a:t>
            </a:r>
            <a:r>
              <a:rPr lang="de-DE" sz="3200" dirty="0" smtClean="0">
                <a:latin typeface="Myriad Pro"/>
              </a:rPr>
              <a:t> </a:t>
            </a:r>
            <a:r>
              <a:rPr lang="de-DE" sz="3200" dirty="0" err="1" smtClean="0">
                <a:latin typeface="Myriad Pro"/>
              </a:rPr>
              <a:t>d‘autore</a:t>
            </a:r>
            <a:r>
              <a:rPr lang="de-DE" sz="3200" dirty="0" smtClean="0">
                <a:latin typeface="Myriad Pro"/>
              </a:rPr>
              <a:t> </a:t>
            </a:r>
          </a:p>
          <a:p>
            <a:pPr>
              <a:spcBef>
                <a:spcPts val="1200"/>
              </a:spcBef>
              <a:buSzPct val="70000"/>
              <a:buBlip>
                <a:blip r:embed="rId2"/>
              </a:buBlip>
              <a:tabLst>
                <a:tab pos="446088" algn="l"/>
              </a:tabLst>
            </a:pPr>
            <a:r>
              <a:rPr lang="de-DE" sz="3200" dirty="0" smtClean="0">
                <a:latin typeface="Myriad Pro"/>
              </a:rPr>
              <a:t>  </a:t>
            </a:r>
            <a:r>
              <a:rPr lang="de-DE" sz="3200" dirty="0" err="1" smtClean="0">
                <a:latin typeface="Myriad Pro"/>
              </a:rPr>
              <a:t>Commissione</a:t>
            </a:r>
            <a:r>
              <a:rPr lang="de-DE" sz="3200" dirty="0" smtClean="0">
                <a:latin typeface="Myriad Pro"/>
              </a:rPr>
              <a:t> di </a:t>
            </a:r>
            <a:r>
              <a:rPr lang="de-DE" sz="3200" dirty="0" err="1" smtClean="0">
                <a:latin typeface="Myriad Pro"/>
              </a:rPr>
              <a:t>reati</a:t>
            </a:r>
            <a:endParaRPr lang="de-DE" sz="3200" dirty="0" smtClean="0">
              <a:latin typeface="Myriad Pro"/>
            </a:endParaRPr>
          </a:p>
          <a:p>
            <a:pPr>
              <a:spcBef>
                <a:spcPts val="1200"/>
              </a:spcBef>
              <a:buSzPct val="70000"/>
              <a:buBlip>
                <a:blip r:embed="rId2"/>
              </a:buBlip>
              <a:tabLst>
                <a:tab pos="446088" algn="l"/>
              </a:tabLst>
            </a:pPr>
            <a:r>
              <a:rPr lang="de-DE" sz="3200" dirty="0" smtClean="0">
                <a:latin typeface="Myriad Pro"/>
              </a:rPr>
              <a:t>  </a:t>
            </a:r>
            <a:r>
              <a:rPr lang="de-DE" sz="3200" dirty="0" err="1" smtClean="0">
                <a:latin typeface="Myriad Pro"/>
              </a:rPr>
              <a:t>Divulgazione</a:t>
            </a:r>
            <a:r>
              <a:rPr lang="de-DE" sz="3200" dirty="0" smtClean="0">
                <a:latin typeface="Myriad Pro"/>
              </a:rPr>
              <a:t> </a:t>
            </a:r>
            <a:r>
              <a:rPr lang="de-DE" sz="3200" dirty="0" err="1" smtClean="0">
                <a:latin typeface="Myriad Pro"/>
              </a:rPr>
              <a:t>dei</a:t>
            </a:r>
            <a:r>
              <a:rPr lang="de-DE" sz="3200" dirty="0" smtClean="0">
                <a:latin typeface="Myriad Pro"/>
              </a:rPr>
              <a:t> </a:t>
            </a:r>
            <a:r>
              <a:rPr lang="de-DE" sz="3200" dirty="0" err="1" smtClean="0">
                <a:latin typeface="Myriad Pro"/>
              </a:rPr>
              <a:t>dati</a:t>
            </a:r>
            <a:r>
              <a:rPr lang="de-DE" sz="3200" dirty="0" smtClean="0">
                <a:latin typeface="Myriad Pro"/>
              </a:rPr>
              <a:t> </a:t>
            </a:r>
            <a:r>
              <a:rPr lang="de-DE" sz="3200" dirty="0" err="1" smtClean="0">
                <a:latin typeface="Myriad Pro"/>
              </a:rPr>
              <a:t>personali</a:t>
            </a:r>
            <a:endParaRPr lang="de-DE" sz="3200" dirty="0" smtClean="0">
              <a:latin typeface="Myriad Pro"/>
            </a:endParaRPr>
          </a:p>
          <a:p>
            <a:pPr>
              <a:spcBef>
                <a:spcPts val="1200"/>
              </a:spcBef>
              <a:buSzPct val="70000"/>
              <a:buBlip>
                <a:blip r:embed="rId2"/>
              </a:buBlip>
              <a:tabLst>
                <a:tab pos="446088" algn="l"/>
              </a:tabLst>
            </a:pPr>
            <a:r>
              <a:rPr lang="de-DE" sz="3200" dirty="0" smtClean="0">
                <a:latin typeface="Myriad Pro"/>
              </a:rPr>
              <a:t>  </a:t>
            </a:r>
            <a:r>
              <a:rPr lang="de-DE" sz="3200" dirty="0" err="1" smtClean="0">
                <a:latin typeface="Myriad Pro"/>
              </a:rPr>
              <a:t>Diffusione</a:t>
            </a:r>
            <a:r>
              <a:rPr lang="de-DE" sz="3200" dirty="0" smtClean="0">
                <a:latin typeface="Myriad Pro"/>
              </a:rPr>
              <a:t> materiale </a:t>
            </a:r>
            <a:r>
              <a:rPr lang="de-DE" sz="3200" dirty="0" err="1" smtClean="0">
                <a:latin typeface="Myriad Pro"/>
              </a:rPr>
              <a:t>interno</a:t>
            </a:r>
            <a:endParaRPr lang="de-DE" sz="2800" dirty="0" smtClean="0">
              <a:latin typeface="Myriad Pro"/>
            </a:endParaRPr>
          </a:p>
          <a:p>
            <a:pPr>
              <a:tabLst>
                <a:tab pos="361950" algn="l"/>
              </a:tabLst>
            </a:pPr>
            <a:endParaRPr lang="de-DE" sz="2800" dirty="0" smtClean="0">
              <a:latin typeface="Arial" pitchFamily="34" charset="0"/>
            </a:endParaRPr>
          </a:p>
          <a:p>
            <a:pPr>
              <a:tabLst>
                <a:tab pos="361950" algn="l"/>
              </a:tabLst>
            </a:pPr>
            <a:endParaRPr lang="de-DE" sz="2800" dirty="0" smtClean="0">
              <a:latin typeface="Arial" pitchFamily="34" charset="0"/>
            </a:endParaRPr>
          </a:p>
          <a:p>
            <a:pPr>
              <a:buFont typeface="Arial" pitchFamily="34" charset="0"/>
              <a:buChar char="•"/>
              <a:tabLst>
                <a:tab pos="361950" algn="l"/>
              </a:tabLst>
            </a:pPr>
            <a:endParaRPr lang="de-DE" sz="2800" dirty="0" smtClean="0">
              <a:latin typeface="Arial" pitchFamily="34" charset="0"/>
            </a:endParaRPr>
          </a:p>
        </p:txBody>
      </p:sp>
      <p:pic>
        <p:nvPicPr>
          <p:cNvPr id="6" name="Grafik 9" descr="Geld2.gif"/>
          <p:cNvPicPr>
            <a:picLocks noChangeAspect="1"/>
          </p:cNvPicPr>
          <p:nvPr/>
        </p:nvPicPr>
        <p:blipFill>
          <a:blip r:embed="rId3" cstate="print"/>
          <a:srcRect l="41850" t="2515"/>
          <a:stretch>
            <a:fillRect/>
          </a:stretch>
        </p:blipFill>
        <p:spPr bwMode="auto">
          <a:xfrm>
            <a:off x="-1" y="2134863"/>
            <a:ext cx="3651770" cy="424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>
            <a:spLocks noChangeArrowheads="1"/>
          </p:cNvSpPr>
          <p:nvPr/>
        </p:nvSpPr>
        <p:spPr bwMode="auto">
          <a:xfrm rot="-216535">
            <a:off x="318136" y="2944543"/>
            <a:ext cx="5262124" cy="2015936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de-DE" sz="3000" dirty="0" smtClean="0">
                <a:latin typeface="Myriad Pro"/>
              </a:rPr>
              <a:t>Perdita </a:t>
            </a:r>
            <a:r>
              <a:rPr lang="de-DE" sz="3000" dirty="0" err="1" smtClean="0">
                <a:latin typeface="Myriad Pro"/>
              </a:rPr>
              <a:t>ecomica</a:t>
            </a:r>
            <a:r>
              <a:rPr lang="de-DE" sz="3000" dirty="0" smtClean="0">
                <a:latin typeface="Myriad Pro"/>
              </a:rPr>
              <a:t> in Germania (2007):</a:t>
            </a:r>
            <a:endParaRPr lang="de-DE" sz="3000" dirty="0">
              <a:latin typeface="Myriad Pro"/>
            </a:endParaRPr>
          </a:p>
          <a:p>
            <a:pPr algn="ctr"/>
            <a:r>
              <a:rPr lang="de-DE" sz="4000" b="1" dirty="0" smtClean="0">
                <a:latin typeface="Myriad Pro"/>
              </a:rPr>
              <a:t>€ 54 </a:t>
            </a:r>
            <a:r>
              <a:rPr lang="de-DE" sz="4000" b="1" dirty="0" err="1" smtClean="0">
                <a:latin typeface="Myriad Pro"/>
              </a:rPr>
              <a:t>Miliardi</a:t>
            </a:r>
            <a:r>
              <a:rPr lang="de-DE" sz="4000" b="1" dirty="0" smtClean="0">
                <a:latin typeface="Myriad Pro"/>
              </a:rPr>
              <a:t>!</a:t>
            </a:r>
            <a:endParaRPr lang="de-DE" sz="4000" b="1" dirty="0">
              <a:latin typeface="Myriad Pro"/>
            </a:endParaRPr>
          </a:p>
          <a:p>
            <a:pPr algn="ctr"/>
            <a:r>
              <a:rPr lang="de-DE" sz="2500" i="1" dirty="0" smtClean="0">
                <a:latin typeface="Myriad Pro"/>
              </a:rPr>
              <a:t>(</a:t>
            </a:r>
            <a:r>
              <a:rPr lang="de-DE" sz="2500" i="1" dirty="0" err="1" smtClean="0">
                <a:latin typeface="Myriad Pro"/>
              </a:rPr>
              <a:t>Fonte</a:t>
            </a:r>
            <a:r>
              <a:rPr lang="de-DE" sz="2500" i="1" dirty="0" smtClean="0">
                <a:latin typeface="Myriad Pro"/>
              </a:rPr>
              <a:t>: </a:t>
            </a:r>
            <a:r>
              <a:rPr lang="de-DE" sz="2500" i="1" dirty="0">
                <a:latin typeface="Myriad Pro"/>
              </a:rPr>
              <a:t>Berliner Rechnungshof)</a:t>
            </a:r>
          </a:p>
        </p:txBody>
      </p:sp>
      <p:sp>
        <p:nvSpPr>
          <p:cNvPr id="3" name="Rechteck 2"/>
          <p:cNvSpPr/>
          <p:nvPr/>
        </p:nvSpPr>
        <p:spPr>
          <a:xfrm>
            <a:off x="6437248" y="2656812"/>
            <a:ext cx="527900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/>
            <a:r>
              <a:rPr lang="de-DE" sz="3500" b="1" dirty="0" err="1" smtClean="0">
                <a:latin typeface="Myriad Pro"/>
              </a:rPr>
              <a:t>Rischi</a:t>
            </a:r>
            <a:r>
              <a:rPr lang="de-DE" sz="3500" b="1" dirty="0" smtClean="0">
                <a:latin typeface="Myriad Pro"/>
              </a:rPr>
              <a:t> </a:t>
            </a:r>
            <a:r>
              <a:rPr lang="de-DE" sz="3500" b="1" dirty="0" err="1" smtClean="0">
                <a:latin typeface="Myriad Pro"/>
              </a:rPr>
              <a:t>finanziari</a:t>
            </a:r>
            <a:r>
              <a:rPr lang="de-DE" sz="3500" b="1" dirty="0" smtClean="0">
                <a:latin typeface="Myriad Pro"/>
              </a:rPr>
              <a:t> e </a:t>
            </a:r>
            <a:r>
              <a:rPr lang="de-DE" sz="3500" b="1" dirty="0" err="1" smtClean="0">
                <a:latin typeface="Myriad Pro"/>
              </a:rPr>
              <a:t>legali</a:t>
            </a:r>
            <a:endParaRPr lang="de-DE" sz="3500" b="1" dirty="0">
              <a:latin typeface="Myriad Pro"/>
            </a:endParaRPr>
          </a:p>
        </p:txBody>
      </p:sp>
      <p:pic>
        <p:nvPicPr>
          <p:cNvPr id="8" name="Bild 8" descr="G Data-Logo Glas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8490" y="276207"/>
            <a:ext cx="921369" cy="1214194"/>
          </a:xfrm>
          <a:prstGeom prst="rect">
            <a:avLst/>
          </a:prstGeom>
        </p:spPr>
      </p:pic>
      <p:pic>
        <p:nvPicPr>
          <p:cNvPr id="9" name="Bild 6" descr="PPT Bottom 201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10" name="Bild 1" descr="Claim 201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0" y="1285920"/>
            <a:ext cx="121983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5000" b="1" dirty="0" err="1" smtClean="0"/>
              <a:t>Conseguenze</a:t>
            </a:r>
            <a:endParaRPr lang="de-DE" sz="5000" b="1" dirty="0"/>
          </a:p>
        </p:txBody>
      </p:sp>
    </p:spTree>
    <p:extLst>
      <p:ext uri="{BB962C8B-B14F-4D97-AF65-F5344CB8AC3E}">
        <p14:creationId xmlns:p14="http://schemas.microsoft.com/office/powerpoint/2010/main" xmlns="" val="145613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 bwMode="auto">
          <a:xfrm>
            <a:off x="0" y="720692"/>
            <a:ext cx="121983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54" tIns="60977" rIns="121954" bIns="60977" anchor="ctr"/>
          <a:lstStyle/>
          <a:p>
            <a:pPr algn="ctr">
              <a:defRPr/>
            </a:pPr>
            <a:endParaRPr lang="de-DE" sz="5300" dirty="0">
              <a:ea typeface="+mj-ea"/>
              <a:cs typeface="Arial" pitchFamily="34" charset="0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5233166" y="3031707"/>
            <a:ext cx="5620449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dirty="0"/>
              <a:t>La </a:t>
            </a:r>
            <a:r>
              <a:rPr lang="en-US" sz="7000" b="1" dirty="0" err="1"/>
              <a:t>soluzione</a:t>
            </a:r>
            <a:endParaRPr lang="en-US" sz="7000" b="1" dirty="0"/>
          </a:p>
        </p:txBody>
      </p:sp>
      <p:pic>
        <p:nvPicPr>
          <p:cNvPr id="5" name="Bild 6" descr="PPT Bottom 201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6" name="Bild 1" descr="Claim 201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pic>
        <p:nvPicPr>
          <p:cNvPr id="10" name="Bild 8" descr="G Data-Logo Glas.png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8490" y="276207"/>
            <a:ext cx="921369" cy="1214194"/>
          </a:xfrm>
          <a:prstGeom prst="rect">
            <a:avLst/>
          </a:prstGeom>
        </p:spPr>
      </p:pic>
      <p:pic>
        <p:nvPicPr>
          <p:cNvPr id="8" name="Picture 2" descr="T:\Markus.Koscielny\public\Weiße Männchen\Zaubere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575" y="1490401"/>
            <a:ext cx="4248472" cy="4248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 bwMode="auto">
          <a:xfrm>
            <a:off x="0" y="1490400"/>
            <a:ext cx="121983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54" tIns="60977" rIns="121954" bIns="60977" anchor="ctr"/>
          <a:lstStyle/>
          <a:p>
            <a:pPr algn="ctr">
              <a:defRPr/>
            </a:pPr>
            <a:endParaRPr lang="de-DE" sz="5300" dirty="0">
              <a:ea typeface="+mj-ea"/>
              <a:cs typeface="Arial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819254" y="2276872"/>
            <a:ext cx="5184577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54" tIns="60977" rIns="121954" bIns="60977"/>
          <a:lstStyle/>
          <a:p>
            <a:pPr marL="838431" indent="-364167" eaLnBrk="1" hangingPunct="1">
              <a:spcBef>
                <a:spcPts val="1334"/>
              </a:spcBef>
              <a:buSzPct val="90000"/>
              <a:tabLst>
                <a:tab pos="838431" algn="l"/>
              </a:tabLst>
            </a:pPr>
            <a:endParaRPr lang="de-DE" sz="3500" dirty="0" smtClean="0">
              <a:solidFill>
                <a:schemeClr val="tx2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527175" y="1499186"/>
            <a:ext cx="9144000" cy="777686"/>
          </a:xfrm>
          <a:prstGeom prst="rect">
            <a:avLst/>
          </a:prstGeom>
        </p:spPr>
        <p:txBody>
          <a:bodyPr/>
          <a:lstStyle/>
          <a:p>
            <a:pPr algn="ctr" eaLnBrk="1" hangingPunct="1"/>
            <a:r>
              <a:rPr lang="de-DE" sz="5000" b="1" dirty="0" smtClean="0">
                <a:latin typeface="Myriad Pro"/>
              </a:rPr>
              <a:t>G Data </a:t>
            </a:r>
            <a:r>
              <a:rPr lang="de-DE" sz="5000" b="1" dirty="0" err="1" smtClean="0">
                <a:latin typeface="Myriad Pro"/>
              </a:rPr>
              <a:t>EndpointProtection</a:t>
            </a:r>
            <a:endParaRPr lang="de-DE" sz="5000" b="1" dirty="0">
              <a:latin typeface="Myriad Pro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346647" y="2510927"/>
            <a:ext cx="5572164" cy="3492330"/>
          </a:xfrm>
          <a:prstGeom prst="rect">
            <a:avLst/>
          </a:prstGeom>
        </p:spPr>
        <p:txBody>
          <a:bodyPr/>
          <a:lstStyle/>
          <a:p>
            <a:pPr marL="457200" indent="-457200">
              <a:spcBef>
                <a:spcPct val="50000"/>
              </a:spcBef>
              <a:buBlip>
                <a:blip r:embed="rId3"/>
              </a:buBlip>
            </a:pPr>
            <a:r>
              <a:rPr lang="de-DE" sz="2800" dirty="0" err="1" smtClean="0">
                <a:latin typeface="Myriad Pro"/>
              </a:rPr>
              <a:t>AntiVirus</a:t>
            </a:r>
            <a:r>
              <a:rPr lang="de-DE" sz="2800" dirty="0" smtClean="0">
                <a:latin typeface="Myriad Pro"/>
              </a:rPr>
              <a:t> &amp; </a:t>
            </a:r>
            <a:r>
              <a:rPr lang="de-DE" sz="2800" dirty="0" err="1" smtClean="0">
                <a:latin typeface="Myriad Pro"/>
              </a:rPr>
              <a:t>AntiSpyware</a:t>
            </a:r>
            <a:endParaRPr lang="de-DE" sz="2800" dirty="0" smtClean="0">
              <a:latin typeface="Myriad Pro"/>
            </a:endParaRPr>
          </a:p>
          <a:p>
            <a:pPr marL="457200" indent="-457200">
              <a:spcBef>
                <a:spcPct val="50000"/>
              </a:spcBef>
              <a:buBlip>
                <a:blip r:embed="rId3"/>
              </a:buBlip>
            </a:pPr>
            <a:r>
              <a:rPr lang="de-DE" sz="2800" dirty="0" smtClean="0">
                <a:latin typeface="Myriad Pro"/>
              </a:rPr>
              <a:t> </a:t>
            </a:r>
            <a:r>
              <a:rPr lang="de-DE" sz="2800" dirty="0" err="1" smtClean="0">
                <a:latin typeface="Myriad Pro"/>
              </a:rPr>
              <a:t>Antispam</a:t>
            </a:r>
            <a:r>
              <a:rPr lang="de-DE" sz="2800" dirty="0" smtClean="0">
                <a:latin typeface="Myriad Pro"/>
              </a:rPr>
              <a:t> (Client)</a:t>
            </a:r>
          </a:p>
          <a:p>
            <a:pPr marL="457200" indent="-457200">
              <a:spcBef>
                <a:spcPct val="50000"/>
              </a:spcBef>
              <a:buBlip>
                <a:blip r:embed="rId3"/>
              </a:buBlip>
            </a:pPr>
            <a:r>
              <a:rPr lang="de-DE" sz="2800" dirty="0" smtClean="0">
                <a:latin typeface="Myriad Pro"/>
              </a:rPr>
              <a:t> Firewall (Client)</a:t>
            </a:r>
          </a:p>
          <a:p>
            <a:pPr marL="457200" indent="-457200">
              <a:spcBef>
                <a:spcPct val="50000"/>
              </a:spcBef>
              <a:buBlip>
                <a:blip r:embed="rId3"/>
              </a:buBlip>
            </a:pPr>
            <a:r>
              <a:rPr lang="de-DE" sz="2800" dirty="0" smtClean="0">
                <a:latin typeface="Myriad Pro"/>
              </a:rPr>
              <a:t> 100% </a:t>
            </a:r>
            <a:r>
              <a:rPr lang="de-DE" sz="2800" dirty="0" err="1" smtClean="0">
                <a:latin typeface="Myriad Pro"/>
              </a:rPr>
              <a:t>controllo</a:t>
            </a:r>
            <a:r>
              <a:rPr lang="de-DE" sz="2800" dirty="0" smtClean="0">
                <a:latin typeface="Myriad Pro"/>
              </a:rPr>
              <a:t> </a:t>
            </a:r>
            <a:r>
              <a:rPr lang="de-DE" sz="2800" dirty="0" err="1" smtClean="0">
                <a:latin typeface="Myriad Pro"/>
              </a:rPr>
              <a:t>centralizzato</a:t>
            </a:r>
            <a:endParaRPr lang="de-DE" sz="2800" dirty="0" smtClean="0">
              <a:latin typeface="Myriad Pro"/>
            </a:endParaRPr>
          </a:p>
          <a:p>
            <a:pPr marL="457200" indent="-457200">
              <a:spcBef>
                <a:spcPct val="50000"/>
              </a:spcBef>
              <a:buBlip>
                <a:blip r:embed="rId3"/>
              </a:buBlip>
            </a:pPr>
            <a:r>
              <a:rPr lang="de-DE" sz="2800" dirty="0" smtClean="0">
                <a:latin typeface="Myriad Pro"/>
              </a:rPr>
              <a:t> </a:t>
            </a:r>
            <a:r>
              <a:rPr lang="de-DE" sz="2800" dirty="0" err="1" smtClean="0">
                <a:latin typeface="Myriad Pro"/>
              </a:rPr>
              <a:t>Controllo</a:t>
            </a:r>
            <a:r>
              <a:rPr lang="de-DE" sz="2800" dirty="0" smtClean="0">
                <a:latin typeface="Myriad Pro"/>
              </a:rPr>
              <a:t> </a:t>
            </a:r>
            <a:r>
              <a:rPr lang="de-DE" sz="2800" dirty="0" err="1" smtClean="0">
                <a:latin typeface="Myriad Pro"/>
              </a:rPr>
              <a:t>remoto</a:t>
            </a:r>
            <a:r>
              <a:rPr lang="de-DE" sz="2800" dirty="0" smtClean="0">
                <a:latin typeface="Myriad Pro"/>
              </a:rPr>
              <a:t> </a:t>
            </a:r>
            <a:r>
              <a:rPr lang="de-DE" sz="2800" dirty="0" err="1" smtClean="0">
                <a:latin typeface="Myriad Pro"/>
              </a:rPr>
              <a:t>dei</a:t>
            </a:r>
            <a:r>
              <a:rPr lang="de-DE" sz="2800" dirty="0" smtClean="0">
                <a:latin typeface="Myriad Pro"/>
              </a:rPr>
              <a:t> </a:t>
            </a:r>
            <a:r>
              <a:rPr lang="de-DE" sz="2800" dirty="0" err="1" smtClean="0">
                <a:latin typeface="Myriad Pro"/>
              </a:rPr>
              <a:t>clients</a:t>
            </a:r>
            <a:endParaRPr lang="de-DE" sz="2800" dirty="0" smtClean="0">
              <a:latin typeface="Myriad Pro"/>
            </a:endParaRPr>
          </a:p>
          <a:p>
            <a:pPr marL="457200" indent="-457200">
              <a:spcBef>
                <a:spcPct val="50000"/>
              </a:spcBef>
              <a:buBlip>
                <a:blip r:embed="rId3"/>
              </a:buBlip>
            </a:pPr>
            <a:r>
              <a:rPr lang="de-DE" sz="2800" dirty="0" smtClean="0">
                <a:latin typeface="Myriad Pro"/>
              </a:rPr>
              <a:t> G Data </a:t>
            </a:r>
            <a:r>
              <a:rPr lang="de-DE" sz="2800" dirty="0" err="1" smtClean="0">
                <a:latin typeface="Myriad Pro"/>
              </a:rPr>
              <a:t>PolicyManager</a:t>
            </a:r>
            <a:endParaRPr lang="de-DE" sz="2800" dirty="0" smtClean="0">
              <a:latin typeface="Myriad Pro"/>
            </a:endParaRPr>
          </a:p>
          <a:p>
            <a:pPr marL="457200" indent="-457200" eaLnBrk="1" hangingPunct="1">
              <a:spcBef>
                <a:spcPct val="50000"/>
              </a:spcBef>
              <a:buFont typeface="Wingdings" pitchFamily="2" charset="2"/>
              <a:buChar char="ü"/>
            </a:pPr>
            <a:endParaRPr lang="de-DE" sz="800" b="1" dirty="0" smtClean="0">
              <a:latin typeface="Arial" pitchFamily="34" charset="0"/>
            </a:endParaRPr>
          </a:p>
          <a:p>
            <a:pPr marL="457200" indent="-457200" eaLnBrk="1" hangingPunct="1">
              <a:spcBef>
                <a:spcPct val="50000"/>
              </a:spcBef>
            </a:pPr>
            <a:endParaRPr lang="de-DE" sz="2000" dirty="0" smtClean="0">
              <a:latin typeface="Arial" pitchFamily="34" charset="0"/>
            </a:endParaRPr>
          </a:p>
          <a:p>
            <a:pPr marL="457200" indent="-457200" eaLnBrk="1" hangingPunct="1">
              <a:spcBef>
                <a:spcPct val="50000"/>
              </a:spcBef>
              <a:buFontTx/>
              <a:buBlip>
                <a:blip r:embed="rId4"/>
              </a:buBlip>
            </a:pPr>
            <a:endParaRPr lang="de-DE" dirty="0" smtClean="0">
              <a:solidFill>
                <a:schemeClr val="tx2"/>
              </a:solidFill>
              <a:latin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5319" y="2492670"/>
            <a:ext cx="2592288" cy="3608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Bild 6" descr="PPT Bottom 201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8" name="Bild 1" descr="Claim 2012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pic>
        <p:nvPicPr>
          <p:cNvPr id="12" name="Bild 8" descr="G Data-Logo Glas.png"/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8490" y="276207"/>
            <a:ext cx="921369" cy="1214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284428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de-DE" dirty="0">
              <a:latin typeface="Myriad Pro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02971" y="4572008"/>
            <a:ext cx="8715404" cy="3967957"/>
          </a:xfrm>
          <a:prstGeom prst="rect">
            <a:avLst/>
          </a:prstGeom>
        </p:spPr>
        <p:txBody>
          <a:bodyPr/>
          <a:lstStyle/>
          <a:p>
            <a:pPr marL="457200" indent="-457200" eaLnBrk="1" hangingPunct="1">
              <a:spcBef>
                <a:spcPct val="50000"/>
              </a:spcBef>
            </a:pPr>
            <a:endParaRPr lang="de-DE" sz="2000" dirty="0" smtClean="0">
              <a:latin typeface="Myriad Pro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202971" y="1455211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Agenda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1154170" y="2432164"/>
            <a:ext cx="6813006" cy="569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54" tIns="60977" rIns="121954" bIns="60977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Myriad Pro" pitchFamily="34" charset="0"/>
                <a:ea typeface="ヒラギノ角ゴ Pro W3" pitchFamily="-128" charset="-128"/>
                <a:cs typeface="+mn-cs"/>
              </a:defRPr>
            </a:lvl1pPr>
            <a:lvl2pPr marL="609768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Myriad Pro" pitchFamily="34" charset="0"/>
                <a:ea typeface="ヒラギノ角ゴ Pro W3" pitchFamily="-128" charset="-128"/>
                <a:cs typeface="+mn-cs"/>
              </a:defRPr>
            </a:lvl2pPr>
            <a:lvl3pPr marL="1219535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Myriad Pro" pitchFamily="34" charset="0"/>
                <a:ea typeface="ヒラギノ角ゴ Pro W3" pitchFamily="-128" charset="-128"/>
                <a:cs typeface="+mn-cs"/>
              </a:defRPr>
            </a:lvl3pPr>
            <a:lvl4pPr marL="1829303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Myriad Pro" pitchFamily="34" charset="0"/>
                <a:ea typeface="ヒラギノ角ゴ Pro W3" pitchFamily="-128" charset="-128"/>
                <a:cs typeface="+mn-cs"/>
              </a:defRPr>
            </a:lvl4pPr>
            <a:lvl5pPr marL="2439071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Myriad Pro" pitchFamily="34" charset="0"/>
                <a:ea typeface="ヒラギノ角ゴ Pro W3" pitchFamily="-128" charset="-128"/>
                <a:cs typeface="+mn-cs"/>
              </a:defRPr>
            </a:lvl5pPr>
            <a:lvl6pPr marL="3048838" algn="l" defTabSz="1219535" rtl="0" eaLnBrk="1" latinLnBrk="0" hangingPunct="1">
              <a:defRPr sz="3200" kern="1200">
                <a:solidFill>
                  <a:schemeClr val="tx1"/>
                </a:solidFill>
                <a:latin typeface="Myriad Pro" pitchFamily="34" charset="0"/>
                <a:ea typeface="ヒラギノ角ゴ Pro W3" pitchFamily="-128" charset="-128"/>
                <a:cs typeface="+mn-cs"/>
              </a:defRPr>
            </a:lvl6pPr>
            <a:lvl7pPr marL="3658606" algn="l" defTabSz="1219535" rtl="0" eaLnBrk="1" latinLnBrk="0" hangingPunct="1">
              <a:defRPr sz="3200" kern="1200">
                <a:solidFill>
                  <a:schemeClr val="tx1"/>
                </a:solidFill>
                <a:latin typeface="Myriad Pro" pitchFamily="34" charset="0"/>
                <a:ea typeface="ヒラギノ角ゴ Pro W3" pitchFamily="-128" charset="-128"/>
                <a:cs typeface="+mn-cs"/>
              </a:defRPr>
            </a:lvl7pPr>
            <a:lvl8pPr marL="4268373" algn="l" defTabSz="1219535" rtl="0" eaLnBrk="1" latinLnBrk="0" hangingPunct="1">
              <a:defRPr sz="3200" kern="1200">
                <a:solidFill>
                  <a:schemeClr val="tx1"/>
                </a:solidFill>
                <a:latin typeface="Myriad Pro" pitchFamily="34" charset="0"/>
                <a:ea typeface="ヒラギノ角ゴ Pro W3" pitchFamily="-128" charset="-128"/>
                <a:cs typeface="+mn-cs"/>
              </a:defRPr>
            </a:lvl8pPr>
            <a:lvl9pPr marL="4878141" algn="l" defTabSz="1219535" rtl="0" eaLnBrk="1" latinLnBrk="0" hangingPunct="1">
              <a:defRPr sz="3200" kern="1200">
                <a:solidFill>
                  <a:schemeClr val="tx1"/>
                </a:solidFill>
                <a:latin typeface="Myriad Pro" pitchFamily="34" charset="0"/>
                <a:ea typeface="ヒラギノ角ゴ Pro W3" pitchFamily="-128" charset="-128"/>
                <a:cs typeface="+mn-cs"/>
              </a:defRPr>
            </a:lvl9pPr>
          </a:lstStyle>
          <a:p>
            <a:pPr algn="ctr" eaLnBrk="1" hangingPunct="1"/>
            <a:endParaRPr lang="de-DE" sz="2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 SemiCond" pitchFamily="34" charset="0"/>
            </a:endParaRPr>
          </a:p>
        </p:txBody>
      </p:sp>
      <p:sp>
        <p:nvSpPr>
          <p:cNvPr id="14" name="Abgerundetes Rechteck 13"/>
          <p:cNvSpPr/>
          <p:nvPr/>
        </p:nvSpPr>
        <p:spPr>
          <a:xfrm>
            <a:off x="1994719" y="2420889"/>
            <a:ext cx="7416823" cy="500066"/>
          </a:xfrm>
          <a:prstGeom prst="roundRect">
            <a:avLst/>
          </a:prstGeom>
          <a:solidFill>
            <a:schemeClr val="bg1"/>
          </a:solidFill>
          <a:ln>
            <a:solidFill>
              <a:srgbClr val="990033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>
              <a:spcBef>
                <a:spcPct val="20000"/>
              </a:spcBef>
              <a:buSzPct val="100000"/>
              <a:buFontTx/>
              <a:buAutoNum type="arabicPeriod"/>
            </a:pPr>
            <a:r>
              <a:rPr lang="de-DE" sz="2000" b="1" dirty="0" smtClean="0">
                <a:solidFill>
                  <a:schemeClr val="tx1"/>
                </a:solidFill>
                <a:latin typeface="Myriad Pro" pitchFamily="34" charset="0"/>
                <a:sym typeface="Myriad Pro" pitchFamily="34" charset="0"/>
              </a:rPr>
              <a:t>G Data Company</a:t>
            </a:r>
          </a:p>
        </p:txBody>
      </p:sp>
      <p:sp>
        <p:nvSpPr>
          <p:cNvPr id="17" name="Abgerundetes Rechteck 16"/>
          <p:cNvSpPr/>
          <p:nvPr/>
        </p:nvSpPr>
        <p:spPr>
          <a:xfrm>
            <a:off x="1994718" y="4164070"/>
            <a:ext cx="7416823" cy="500066"/>
          </a:xfrm>
          <a:prstGeom prst="roundRect">
            <a:avLst/>
          </a:prstGeom>
          <a:solidFill>
            <a:schemeClr val="bg1"/>
          </a:solidFill>
          <a:ln>
            <a:solidFill>
              <a:srgbClr val="990033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>
              <a:spcBef>
                <a:spcPct val="20000"/>
              </a:spcBef>
              <a:buSzPct val="100000"/>
            </a:pPr>
            <a:endParaRPr lang="de-DE" sz="2000" b="1" dirty="0" smtClean="0">
              <a:solidFill>
                <a:schemeClr val="tx1"/>
              </a:solidFill>
              <a:latin typeface="Myriad Pro" pitchFamily="34" charset="0"/>
              <a:sym typeface="Myriad Pro" pitchFamily="34" charset="0"/>
            </a:endParaRPr>
          </a:p>
          <a:p>
            <a:pPr marL="742950" indent="-742950">
              <a:spcBef>
                <a:spcPct val="20000"/>
              </a:spcBef>
              <a:buSzPct val="100000"/>
            </a:pPr>
            <a:r>
              <a:rPr lang="de-DE" sz="2000" b="1" dirty="0" smtClean="0">
                <a:solidFill>
                  <a:schemeClr val="tx1"/>
                </a:solidFill>
                <a:latin typeface="Myriad Pro" pitchFamily="34" charset="0"/>
                <a:sym typeface="Myriad Pro" pitchFamily="34" charset="0"/>
              </a:rPr>
              <a:t>3.       </a:t>
            </a:r>
            <a:r>
              <a:rPr lang="de-DE" sz="2000" b="1" dirty="0" err="1" smtClean="0">
                <a:solidFill>
                  <a:schemeClr val="tx1"/>
                </a:solidFill>
                <a:latin typeface="Myriad Pro" pitchFamily="34" charset="0"/>
                <a:sym typeface="Myriad Pro" pitchFamily="34" charset="0"/>
              </a:rPr>
              <a:t>Soluzioni</a:t>
            </a:r>
            <a:r>
              <a:rPr lang="de-DE" sz="2000" b="1" dirty="0" smtClean="0">
                <a:solidFill>
                  <a:schemeClr val="tx1"/>
                </a:solidFill>
                <a:latin typeface="Myriad Pro" pitchFamily="34" charset="0"/>
                <a:sym typeface="Myriad Pro" pitchFamily="34" charset="0"/>
              </a:rPr>
              <a:t> </a:t>
            </a:r>
            <a:r>
              <a:rPr lang="de-DE" sz="2000" b="1" dirty="0" err="1" smtClean="0">
                <a:solidFill>
                  <a:schemeClr val="tx1"/>
                </a:solidFill>
                <a:latin typeface="Myriad Pro" pitchFamily="34" charset="0"/>
                <a:sym typeface="Myriad Pro" pitchFamily="34" charset="0"/>
              </a:rPr>
              <a:t>aziendali</a:t>
            </a:r>
            <a:r>
              <a:rPr lang="de-DE" sz="2000" b="1" dirty="0" smtClean="0">
                <a:solidFill>
                  <a:schemeClr val="tx1"/>
                </a:solidFill>
                <a:latin typeface="Myriad Pro" pitchFamily="34" charset="0"/>
                <a:sym typeface="Myriad Pro" pitchFamily="34" charset="0"/>
              </a:rPr>
              <a:t>	</a:t>
            </a:r>
          </a:p>
          <a:p>
            <a:pPr marL="742950" indent="-742950">
              <a:spcBef>
                <a:spcPct val="20000"/>
              </a:spcBef>
              <a:buSzPct val="100000"/>
            </a:pPr>
            <a:endParaRPr lang="de-DE" sz="2000" b="1" dirty="0" smtClean="0">
              <a:solidFill>
                <a:schemeClr val="tx1"/>
              </a:solidFill>
              <a:latin typeface="Myriad Pro" pitchFamily="34" charset="0"/>
              <a:sym typeface="Myriad Pro" pitchFamily="34" charset="0"/>
            </a:endParaRPr>
          </a:p>
        </p:txBody>
      </p:sp>
      <p:sp>
        <p:nvSpPr>
          <p:cNvPr id="18" name="Abgerundetes Rechteck 17"/>
          <p:cNvSpPr/>
          <p:nvPr/>
        </p:nvSpPr>
        <p:spPr>
          <a:xfrm>
            <a:off x="1994718" y="3356187"/>
            <a:ext cx="7416823" cy="500066"/>
          </a:xfrm>
          <a:prstGeom prst="roundRect">
            <a:avLst/>
          </a:prstGeom>
          <a:solidFill>
            <a:schemeClr val="bg1"/>
          </a:solidFill>
          <a:ln>
            <a:solidFill>
              <a:srgbClr val="990033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>
              <a:spcBef>
                <a:spcPct val="20000"/>
              </a:spcBef>
              <a:buSzPct val="100000"/>
            </a:pPr>
            <a:r>
              <a:rPr lang="de-DE" sz="2000" b="1" dirty="0" smtClean="0">
                <a:solidFill>
                  <a:schemeClr val="tx1"/>
                </a:solidFill>
                <a:latin typeface="Myriad Pro" pitchFamily="34" charset="0"/>
                <a:sym typeface="Myriad Pro" pitchFamily="34" charset="0"/>
              </a:rPr>
              <a:t>2. 	Line </a:t>
            </a:r>
            <a:r>
              <a:rPr lang="de-DE" sz="2000" b="1" dirty="0" err="1" smtClean="0">
                <a:solidFill>
                  <a:schemeClr val="tx1"/>
                </a:solidFill>
                <a:latin typeface="Myriad Pro" pitchFamily="34" charset="0"/>
                <a:sym typeface="Myriad Pro" pitchFamily="34" charset="0"/>
              </a:rPr>
              <a:t>up</a:t>
            </a:r>
            <a:r>
              <a:rPr lang="de-DE" sz="2000" b="1" dirty="0" smtClean="0">
                <a:solidFill>
                  <a:schemeClr val="tx1"/>
                </a:solidFill>
                <a:latin typeface="Myriad Pro" pitchFamily="34" charset="0"/>
                <a:sym typeface="Myriad Pro" pitchFamily="34" charset="0"/>
              </a:rPr>
              <a:t> </a:t>
            </a:r>
            <a:r>
              <a:rPr lang="de-DE" sz="2000" b="1" dirty="0" err="1" smtClean="0">
                <a:solidFill>
                  <a:schemeClr val="tx1"/>
                </a:solidFill>
                <a:latin typeface="Myriad Pro" pitchFamily="34" charset="0"/>
                <a:sym typeface="Myriad Pro" pitchFamily="34" charset="0"/>
              </a:rPr>
              <a:t>consumer</a:t>
            </a:r>
            <a:r>
              <a:rPr lang="de-DE" sz="2000" b="1" dirty="0" smtClean="0">
                <a:solidFill>
                  <a:schemeClr val="tx1"/>
                </a:solidFill>
                <a:latin typeface="Myriad Pro" pitchFamily="34" charset="0"/>
                <a:sym typeface="Myriad Pro" pitchFamily="34" charset="0"/>
              </a:rPr>
              <a:t> </a:t>
            </a:r>
          </a:p>
        </p:txBody>
      </p:sp>
      <p:sp>
        <p:nvSpPr>
          <p:cNvPr id="10" name="Abgerundetes Rechteck 9"/>
          <p:cNvSpPr/>
          <p:nvPr/>
        </p:nvSpPr>
        <p:spPr>
          <a:xfrm>
            <a:off x="1994717" y="5085184"/>
            <a:ext cx="7416823" cy="500066"/>
          </a:xfrm>
          <a:prstGeom prst="roundRect">
            <a:avLst/>
          </a:prstGeom>
          <a:solidFill>
            <a:schemeClr val="bg1"/>
          </a:solidFill>
          <a:ln>
            <a:solidFill>
              <a:srgbClr val="990033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>
              <a:spcBef>
                <a:spcPct val="20000"/>
              </a:spcBef>
              <a:buSzPct val="100000"/>
              <a:buFontTx/>
              <a:buAutoNum type="arabicPeriod"/>
            </a:pPr>
            <a:r>
              <a:rPr lang="de-DE" sz="2000" b="1" dirty="0" smtClean="0">
                <a:solidFill>
                  <a:schemeClr val="tx1"/>
                </a:solidFill>
                <a:latin typeface="Myriad Pro" pitchFamily="34" charset="0"/>
                <a:sym typeface="Myriad Pro" pitchFamily="34" charset="0"/>
              </a:rPr>
              <a:t>Training </a:t>
            </a:r>
            <a:r>
              <a:rPr lang="de-DE" sz="2000" b="1" dirty="0" err="1" smtClean="0">
                <a:solidFill>
                  <a:schemeClr val="tx1"/>
                </a:solidFill>
                <a:latin typeface="Myriad Pro" pitchFamily="34" charset="0"/>
                <a:sym typeface="Myriad Pro" pitchFamily="34" charset="0"/>
              </a:rPr>
              <a:t>tecnico</a:t>
            </a:r>
            <a:endParaRPr lang="de-DE" sz="2000" b="1" dirty="0" smtClean="0">
              <a:solidFill>
                <a:schemeClr val="tx1"/>
              </a:solidFill>
              <a:latin typeface="Myriad Pro" pitchFamily="34" charset="0"/>
              <a:sym typeface="Myriad Pro" pitchFamily="34" charset="0"/>
            </a:endParaRPr>
          </a:p>
        </p:txBody>
      </p:sp>
      <p:pic>
        <p:nvPicPr>
          <p:cNvPr id="11" name="Bild 6" descr="PPT Bottom 201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12" name="Bild 1" descr="Claim 201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pic>
        <p:nvPicPr>
          <p:cNvPr id="19" name="Bild 8" descr="G Data-Logo Glas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8490" y="276207"/>
            <a:ext cx="921369" cy="1214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 bwMode="auto">
          <a:xfrm>
            <a:off x="0" y="720692"/>
            <a:ext cx="121983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54" tIns="60977" rIns="121954" bIns="60977" anchor="ctr"/>
          <a:lstStyle/>
          <a:p>
            <a:pPr algn="ctr">
              <a:defRPr/>
            </a:pPr>
            <a:endParaRPr lang="de-DE" sz="5300" dirty="0">
              <a:ea typeface="+mj-ea"/>
              <a:cs typeface="Arial" pitchFamily="34" charset="0"/>
            </a:endParaRPr>
          </a:p>
        </p:txBody>
      </p:sp>
      <p:sp>
        <p:nvSpPr>
          <p:cNvPr id="5" name="Titel 1"/>
          <p:cNvSpPr txBox="1">
            <a:spLocks/>
          </p:cNvSpPr>
          <p:nvPr/>
        </p:nvSpPr>
        <p:spPr bwMode="auto">
          <a:xfrm>
            <a:off x="5580621" y="1507479"/>
            <a:ext cx="121983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54" tIns="60977" rIns="121954" bIns="60977" anchor="ctr"/>
          <a:lstStyle/>
          <a:p>
            <a:pPr algn="ctr">
              <a:defRPr/>
            </a:pPr>
            <a:endParaRPr lang="de-DE" sz="5300" dirty="0">
              <a:cs typeface="Arial" pitchFamily="34" charset="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5019056" y="2276872"/>
            <a:ext cx="6984776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54" tIns="60977" rIns="121954" bIns="60977"/>
          <a:lstStyle/>
          <a:p>
            <a:pPr marL="838431" indent="-364167" eaLnBrk="1" hangingPunct="1">
              <a:spcBef>
                <a:spcPts val="1334"/>
              </a:spcBef>
              <a:buSzPct val="90000"/>
              <a:tabLst>
                <a:tab pos="838431" algn="l"/>
              </a:tabLst>
            </a:pPr>
            <a:r>
              <a:rPr lang="de-DE" sz="3500" dirty="0" smtClean="0">
                <a:solidFill>
                  <a:schemeClr val="tx2"/>
                </a:solidFill>
              </a:rPr>
              <a:t>		</a:t>
            </a:r>
            <a:endParaRPr lang="de-DE" sz="3500" b="1" dirty="0" smtClean="0">
              <a:solidFill>
                <a:schemeClr val="tx2"/>
              </a:solidFill>
            </a:endParaRPr>
          </a:p>
          <a:p>
            <a:pPr marL="838431" indent="-364167" eaLnBrk="1" hangingPunct="1">
              <a:spcBef>
                <a:spcPts val="1334"/>
              </a:spcBef>
              <a:buSzPct val="90000"/>
              <a:tabLst>
                <a:tab pos="838431" algn="l"/>
              </a:tabLst>
            </a:pPr>
            <a:endParaRPr lang="de-DE" sz="3500" dirty="0" smtClean="0">
              <a:solidFill>
                <a:schemeClr val="tx2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821418" y="2552700"/>
            <a:ext cx="10991468" cy="374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54" tIns="60977" rIns="121954" bIns="60977"/>
          <a:lstStyle/>
          <a:p>
            <a:pPr marL="474264" eaLnBrk="1" hangingPunct="1">
              <a:spcBef>
                <a:spcPts val="1334"/>
              </a:spcBef>
              <a:buSzPct val="90000"/>
              <a:tabLst>
                <a:tab pos="1079797" algn="l"/>
              </a:tabLst>
            </a:pPr>
            <a:endParaRPr lang="de-DE" sz="3500" dirty="0" smtClean="0">
              <a:solidFill>
                <a:schemeClr val="tx2"/>
              </a:solidFill>
            </a:endParaRPr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1527175" y="1407097"/>
            <a:ext cx="9144000" cy="571504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de-DE" sz="5000" b="1" dirty="0" err="1" smtClean="0">
                <a:latin typeface="Myriad Pro"/>
              </a:rPr>
              <a:t>Controllo</a:t>
            </a:r>
            <a:r>
              <a:rPr lang="de-DE" sz="5000" b="1" dirty="0" smtClean="0">
                <a:latin typeface="Myriad Pro"/>
              </a:rPr>
              <a:t> delle </a:t>
            </a:r>
            <a:r>
              <a:rPr lang="de-DE" sz="5000" b="1" dirty="0" err="1" smtClean="0">
                <a:latin typeface="Myriad Pro"/>
              </a:rPr>
              <a:t>Periferiche</a:t>
            </a:r>
            <a:endParaRPr lang="de-DE" sz="5000" b="1" dirty="0" smtClean="0">
              <a:latin typeface="Myriad Pro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4464497" y="2541503"/>
            <a:ext cx="7539335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1" hangingPunct="1">
              <a:spcBef>
                <a:spcPct val="50000"/>
              </a:spcBef>
              <a:buBlip>
                <a:blip r:embed="rId3"/>
              </a:buBlip>
            </a:pPr>
            <a:r>
              <a:rPr lang="de-DE" sz="2900" dirty="0" err="1" smtClean="0">
                <a:latin typeface="Myriad Pro"/>
              </a:rPr>
              <a:t>Hard</a:t>
            </a:r>
            <a:r>
              <a:rPr lang="de-DE" sz="2900" dirty="0" smtClean="0">
                <a:latin typeface="Myriad Pro"/>
              </a:rPr>
              <a:t> Disk, USB, </a:t>
            </a:r>
            <a:r>
              <a:rPr lang="de-DE" sz="2900" dirty="0" err="1" smtClean="0">
                <a:latin typeface="Myriad Pro"/>
              </a:rPr>
              <a:t>Firewire</a:t>
            </a:r>
            <a:r>
              <a:rPr lang="de-DE" sz="2900" dirty="0" smtClean="0">
                <a:latin typeface="Myriad Pro"/>
              </a:rPr>
              <a:t> </a:t>
            </a:r>
            <a:r>
              <a:rPr lang="de-DE" sz="2900" dirty="0" err="1" smtClean="0">
                <a:latin typeface="Myriad Pro"/>
              </a:rPr>
              <a:t>ed</a:t>
            </a:r>
            <a:r>
              <a:rPr lang="de-DE" sz="2900" dirty="0" smtClean="0">
                <a:latin typeface="Myriad Pro"/>
              </a:rPr>
              <a:t> SD</a:t>
            </a:r>
          </a:p>
          <a:p>
            <a:pPr marL="457200" indent="-457200" eaLnBrk="1" hangingPunct="1">
              <a:spcBef>
                <a:spcPct val="50000"/>
              </a:spcBef>
              <a:buBlip>
                <a:blip r:embed="rId3"/>
              </a:buBlip>
            </a:pPr>
            <a:r>
              <a:rPr lang="de-DE" sz="2900" dirty="0" smtClean="0">
                <a:latin typeface="Myriad Pro"/>
              </a:rPr>
              <a:t> CD e DVD</a:t>
            </a:r>
          </a:p>
          <a:p>
            <a:pPr marL="457200" indent="-457200" eaLnBrk="1" hangingPunct="1">
              <a:spcBef>
                <a:spcPct val="50000"/>
              </a:spcBef>
              <a:buBlip>
                <a:blip r:embed="rId3"/>
              </a:buBlip>
            </a:pPr>
            <a:r>
              <a:rPr lang="de-DE" sz="2900" dirty="0" smtClean="0">
                <a:latin typeface="Myriad Pro"/>
              </a:rPr>
              <a:t> Webcam</a:t>
            </a:r>
          </a:p>
          <a:p>
            <a:pPr marL="457200" indent="-457200" eaLnBrk="1" hangingPunct="1">
              <a:spcBef>
                <a:spcPct val="50000"/>
              </a:spcBef>
              <a:buBlip>
                <a:blip r:embed="rId3"/>
              </a:buBlip>
            </a:pPr>
            <a:r>
              <a:rPr lang="de-DE" sz="2900" dirty="0" err="1" smtClean="0">
                <a:latin typeface="Myriad Pro"/>
              </a:rPr>
              <a:t>Abilitazione</a:t>
            </a:r>
            <a:r>
              <a:rPr lang="de-DE" sz="2900" dirty="0" smtClean="0">
                <a:latin typeface="Myriad Pro"/>
              </a:rPr>
              <a:t> </a:t>
            </a:r>
            <a:r>
              <a:rPr lang="de-DE" sz="2900" dirty="0" err="1" smtClean="0">
                <a:latin typeface="Myriad Pro"/>
              </a:rPr>
              <a:t>modalità</a:t>
            </a:r>
            <a:r>
              <a:rPr lang="de-DE" sz="2900" dirty="0" smtClean="0">
                <a:latin typeface="Myriad Pro"/>
              </a:rPr>
              <a:t> </a:t>
            </a:r>
            <a:r>
              <a:rPr lang="de-DE" sz="2900" dirty="0" err="1" smtClean="0">
                <a:latin typeface="Myriad Pro"/>
              </a:rPr>
              <a:t>sola</a:t>
            </a:r>
            <a:r>
              <a:rPr lang="de-DE" sz="2900" dirty="0" smtClean="0">
                <a:latin typeface="Myriad Pro"/>
              </a:rPr>
              <a:t> </a:t>
            </a:r>
            <a:r>
              <a:rPr lang="de-DE" sz="2900" dirty="0" err="1" smtClean="0">
                <a:latin typeface="Myriad Pro"/>
              </a:rPr>
              <a:t>lettura</a:t>
            </a:r>
            <a:endParaRPr lang="de-DE" sz="2900" dirty="0" smtClean="0">
              <a:latin typeface="Myriad Pro"/>
            </a:endParaRPr>
          </a:p>
          <a:p>
            <a:pPr marL="457200" indent="-457200" eaLnBrk="1" hangingPunct="1">
              <a:spcBef>
                <a:spcPct val="50000"/>
              </a:spcBef>
              <a:buBlip>
                <a:blip r:embed="rId3"/>
              </a:buBlip>
            </a:pPr>
            <a:r>
              <a:rPr lang="de-DE" sz="2900" dirty="0" err="1" smtClean="0">
                <a:latin typeface="Myriad Pro"/>
              </a:rPr>
              <a:t>Certificazione</a:t>
            </a:r>
            <a:r>
              <a:rPr lang="de-DE" sz="2900" dirty="0" smtClean="0">
                <a:latin typeface="Myriad Pro"/>
              </a:rPr>
              <a:t> da </a:t>
            </a:r>
            <a:r>
              <a:rPr lang="de-DE" sz="2900" dirty="0" err="1" smtClean="0">
                <a:latin typeface="Myriad Pro"/>
              </a:rPr>
              <a:t>parte</a:t>
            </a:r>
            <a:r>
              <a:rPr lang="de-DE" sz="2900" dirty="0" smtClean="0">
                <a:latin typeface="Myriad Pro"/>
              </a:rPr>
              <a:t> </a:t>
            </a:r>
            <a:r>
              <a:rPr lang="de-DE" sz="2900" dirty="0" err="1" smtClean="0">
                <a:latin typeface="Myriad Pro"/>
              </a:rPr>
              <a:t>dell‘amministratore</a:t>
            </a:r>
            <a:endParaRPr lang="de-DE" sz="2900" dirty="0" smtClean="0">
              <a:latin typeface="Myriad Pro"/>
            </a:endParaRPr>
          </a:p>
        </p:txBody>
      </p:sp>
      <p:pic>
        <p:nvPicPr>
          <p:cNvPr id="10" name="Grafik 9" descr="no usb.jpg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0543" y="2478494"/>
            <a:ext cx="3471391" cy="3499200"/>
          </a:xfrm>
          <a:prstGeom prst="rect">
            <a:avLst/>
          </a:prstGeom>
        </p:spPr>
      </p:pic>
      <p:pic>
        <p:nvPicPr>
          <p:cNvPr id="12" name="Bild 6" descr="PPT Bottom 201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13" name="Bild 1" descr="Claim 201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pic>
        <p:nvPicPr>
          <p:cNvPr id="16" name="Bild 8" descr="G Data-Logo Glas.png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8490" y="276207"/>
            <a:ext cx="921369" cy="1214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843843" y="1484784"/>
            <a:ext cx="8510663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buNone/>
            </a:pPr>
            <a:r>
              <a:rPr lang="de-DE" sz="5000" b="1" dirty="0" err="1">
                <a:latin typeface="Myriad Pro"/>
              </a:rPr>
              <a:t>Controllo</a:t>
            </a:r>
            <a:r>
              <a:rPr lang="de-DE" sz="5000" b="1" dirty="0">
                <a:latin typeface="Myriad Pro"/>
              </a:rPr>
              <a:t> delle </a:t>
            </a:r>
            <a:r>
              <a:rPr lang="de-DE" sz="5000" b="1" dirty="0" err="1">
                <a:latin typeface="Myriad Pro"/>
              </a:rPr>
              <a:t>applicazioni</a:t>
            </a:r>
            <a:endParaRPr lang="de-DE" sz="5000" b="1" dirty="0">
              <a:latin typeface="Myriad Pro"/>
            </a:endParaRPr>
          </a:p>
        </p:txBody>
      </p:sp>
      <p:sp>
        <p:nvSpPr>
          <p:cNvPr id="47" name="Rechteck 46"/>
          <p:cNvSpPr/>
          <p:nvPr/>
        </p:nvSpPr>
        <p:spPr>
          <a:xfrm>
            <a:off x="4257792" y="2564904"/>
            <a:ext cx="7940558" cy="4101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1" hangingPunct="1">
              <a:spcBef>
                <a:spcPct val="50000"/>
              </a:spcBef>
              <a:buBlip>
                <a:blip r:embed="rId3"/>
              </a:buBlip>
            </a:pPr>
            <a:r>
              <a:rPr lang="de-DE" sz="2700" dirty="0" err="1" smtClean="0">
                <a:latin typeface="Myriad Pro"/>
              </a:rPr>
              <a:t>Whitelist</a:t>
            </a:r>
            <a:r>
              <a:rPr lang="de-DE" sz="2700" dirty="0" smtClean="0">
                <a:latin typeface="Myriad Pro"/>
              </a:rPr>
              <a:t> o </a:t>
            </a:r>
            <a:r>
              <a:rPr lang="de-DE" sz="2700" dirty="0" err="1" smtClean="0">
                <a:latin typeface="Myriad Pro"/>
              </a:rPr>
              <a:t>blacklist</a:t>
            </a:r>
            <a:endParaRPr lang="de-DE" sz="2700" dirty="0" smtClean="0">
              <a:latin typeface="Myriad Pro"/>
            </a:endParaRPr>
          </a:p>
          <a:p>
            <a:pPr marL="457200" indent="-457200" eaLnBrk="1" hangingPunct="1">
              <a:spcBef>
                <a:spcPct val="50000"/>
              </a:spcBef>
              <a:buBlip>
                <a:blip r:embed="rId3"/>
              </a:buBlip>
            </a:pPr>
            <a:r>
              <a:rPr lang="de-DE" sz="2700" dirty="0" smtClean="0">
                <a:latin typeface="Myriad Pro"/>
              </a:rPr>
              <a:t> </a:t>
            </a:r>
            <a:r>
              <a:rPr lang="de-DE" sz="2700" dirty="0" err="1" smtClean="0">
                <a:latin typeface="Myriad Pro"/>
              </a:rPr>
              <a:t>Applicazioni</a:t>
            </a:r>
            <a:r>
              <a:rPr lang="de-DE" sz="2700" dirty="0" smtClean="0">
                <a:latin typeface="Myriad Pro"/>
              </a:rPr>
              <a:t> </a:t>
            </a:r>
            <a:r>
              <a:rPr lang="de-DE" sz="2700" dirty="0" err="1" smtClean="0">
                <a:latin typeface="Myriad Pro"/>
              </a:rPr>
              <a:t>autorizzate</a:t>
            </a:r>
            <a:r>
              <a:rPr lang="de-DE" sz="2700" dirty="0" smtClean="0">
                <a:latin typeface="Myriad Pro"/>
              </a:rPr>
              <a:t> </a:t>
            </a:r>
            <a:r>
              <a:rPr lang="de-DE" sz="2700" dirty="0" err="1" smtClean="0">
                <a:latin typeface="Myriad Pro"/>
              </a:rPr>
              <a:t>attraverso</a:t>
            </a:r>
            <a:r>
              <a:rPr lang="de-DE" sz="2700" dirty="0" smtClean="0">
                <a:latin typeface="Myriad Pro"/>
              </a:rPr>
              <a:t>:</a:t>
            </a:r>
          </a:p>
          <a:p>
            <a:pPr marL="914400" lvl="1" indent="-457200" eaLnBrk="1" hangingPunct="1">
              <a:spcBef>
                <a:spcPts val="300"/>
              </a:spcBef>
              <a:buSzPct val="80000"/>
              <a:buFont typeface="Courier New" pitchFamily="49" charset="0"/>
              <a:buChar char="o"/>
            </a:pPr>
            <a:r>
              <a:rPr lang="de-DE" sz="2700" i="1" dirty="0" smtClean="0">
                <a:latin typeface="Myriad Pro"/>
              </a:rPr>
              <a:t>Firma del </a:t>
            </a:r>
            <a:r>
              <a:rPr lang="de-DE" sz="2700" i="1" dirty="0" err="1" smtClean="0">
                <a:latin typeface="Myriad Pro"/>
              </a:rPr>
              <a:t>Vendor</a:t>
            </a:r>
            <a:endParaRPr lang="de-DE" sz="2700" i="1" dirty="0" smtClean="0">
              <a:latin typeface="Myriad Pro"/>
            </a:endParaRPr>
          </a:p>
          <a:p>
            <a:pPr marL="914400" lvl="1" indent="-457200" eaLnBrk="1" hangingPunct="1">
              <a:spcBef>
                <a:spcPts val="300"/>
              </a:spcBef>
              <a:buSzPct val="80000"/>
              <a:buFont typeface="Courier New" pitchFamily="49" charset="0"/>
              <a:buChar char="o"/>
            </a:pPr>
            <a:r>
              <a:rPr lang="de-DE" sz="2700" i="1" dirty="0" err="1" smtClean="0">
                <a:latin typeface="Myriad Pro"/>
              </a:rPr>
              <a:t>Codice</a:t>
            </a:r>
            <a:r>
              <a:rPr lang="de-DE" sz="2700" i="1" dirty="0" smtClean="0">
                <a:latin typeface="Myriad Pro"/>
              </a:rPr>
              <a:t> di </a:t>
            </a:r>
            <a:r>
              <a:rPr lang="de-DE" sz="2700" i="1" dirty="0" err="1" smtClean="0">
                <a:latin typeface="Myriad Pro"/>
              </a:rPr>
              <a:t>controllo</a:t>
            </a:r>
            <a:endParaRPr lang="de-DE" sz="2700" i="1" dirty="0" smtClean="0">
              <a:latin typeface="Myriad Pro"/>
            </a:endParaRPr>
          </a:p>
          <a:p>
            <a:pPr marL="914400" lvl="1" indent="-457200" eaLnBrk="1" hangingPunct="1">
              <a:spcBef>
                <a:spcPts val="300"/>
              </a:spcBef>
              <a:buSzPct val="80000"/>
              <a:buFont typeface="Courier New" pitchFamily="49" charset="0"/>
              <a:buChar char="o"/>
            </a:pPr>
            <a:r>
              <a:rPr lang="de-DE" sz="2700" i="1" dirty="0" err="1" smtClean="0">
                <a:latin typeface="Myriad Pro"/>
              </a:rPr>
              <a:t>Nome</a:t>
            </a:r>
            <a:r>
              <a:rPr lang="de-DE" sz="2700" i="1" dirty="0" smtClean="0">
                <a:latin typeface="Myriad Pro"/>
              </a:rPr>
              <a:t> del </a:t>
            </a:r>
            <a:r>
              <a:rPr lang="de-DE" sz="2700" i="1" dirty="0" err="1" smtClean="0">
                <a:latin typeface="Myriad Pro"/>
              </a:rPr>
              <a:t>prodotto</a:t>
            </a:r>
            <a:r>
              <a:rPr lang="de-DE" sz="2700" i="1" dirty="0" smtClean="0">
                <a:latin typeface="Myriad Pro"/>
              </a:rPr>
              <a:t> o </a:t>
            </a:r>
            <a:r>
              <a:rPr lang="de-DE" sz="2700" i="1" dirty="0" err="1" smtClean="0">
                <a:latin typeface="Myriad Pro"/>
              </a:rPr>
              <a:t>versione</a:t>
            </a:r>
            <a:endParaRPr lang="de-DE" sz="2700" i="1" dirty="0" smtClean="0">
              <a:latin typeface="Myriad Pro"/>
            </a:endParaRPr>
          </a:p>
          <a:p>
            <a:pPr marL="457200" indent="-457200" eaLnBrk="1" hangingPunct="1">
              <a:spcBef>
                <a:spcPct val="50000"/>
              </a:spcBef>
              <a:buBlip>
                <a:blip r:embed="rId3"/>
              </a:buBlip>
            </a:pPr>
            <a:r>
              <a:rPr lang="de-DE" sz="2700" dirty="0" err="1" smtClean="0">
                <a:latin typeface="Myriad Pro"/>
              </a:rPr>
              <a:t>Lista</a:t>
            </a:r>
            <a:r>
              <a:rPr lang="de-DE" sz="2700" dirty="0" smtClean="0">
                <a:latin typeface="Myriad Pro"/>
              </a:rPr>
              <a:t> </a:t>
            </a:r>
            <a:r>
              <a:rPr lang="de-DE" sz="2700" dirty="0" err="1" smtClean="0">
                <a:latin typeface="Myriad Pro"/>
              </a:rPr>
              <a:t>applicazioni</a:t>
            </a:r>
            <a:r>
              <a:rPr lang="de-DE" sz="2700" dirty="0" smtClean="0">
                <a:latin typeface="Myriad Pro"/>
              </a:rPr>
              <a:t> </a:t>
            </a:r>
            <a:r>
              <a:rPr lang="de-DE" sz="2700" dirty="0" err="1" smtClean="0">
                <a:latin typeface="Myriad Pro"/>
              </a:rPr>
              <a:t>predefinite</a:t>
            </a:r>
            <a:r>
              <a:rPr lang="de-DE" sz="2700" dirty="0" smtClean="0">
                <a:latin typeface="Myriad Pro"/>
              </a:rPr>
              <a:t>(File </a:t>
            </a:r>
            <a:r>
              <a:rPr lang="de-DE" sz="2700" dirty="0" err="1" smtClean="0">
                <a:latin typeface="Myriad Pro"/>
              </a:rPr>
              <a:t>sharing</a:t>
            </a:r>
            <a:r>
              <a:rPr lang="de-DE" sz="2700" dirty="0" smtClean="0">
                <a:latin typeface="Myriad Pro"/>
              </a:rPr>
              <a:t>, </a:t>
            </a:r>
            <a:r>
              <a:rPr lang="de-DE" sz="2700" dirty="0" err="1" smtClean="0">
                <a:latin typeface="Myriad Pro"/>
              </a:rPr>
              <a:t>giochi</a:t>
            </a:r>
            <a:r>
              <a:rPr lang="de-DE" sz="2700" dirty="0" smtClean="0">
                <a:latin typeface="Myriad Pro"/>
              </a:rPr>
              <a:t>, </a:t>
            </a:r>
            <a:r>
              <a:rPr lang="de-DE" sz="2700" dirty="0" err="1" smtClean="0">
                <a:latin typeface="Myriad Pro"/>
              </a:rPr>
              <a:t>messaggistica</a:t>
            </a:r>
            <a:r>
              <a:rPr lang="de-DE" sz="2700" dirty="0" smtClean="0">
                <a:latin typeface="Myriad Pro"/>
              </a:rPr>
              <a:t>.)</a:t>
            </a:r>
          </a:p>
          <a:p>
            <a:pPr marL="914400" lvl="1" indent="-457200" eaLnBrk="1" hangingPunct="1">
              <a:spcBef>
                <a:spcPts val="600"/>
              </a:spcBef>
              <a:buSzPct val="80000"/>
              <a:buFont typeface="Wingdings" pitchFamily="2" charset="2"/>
              <a:buChar char="ü"/>
            </a:pPr>
            <a:endParaRPr lang="de-DE" sz="2400" dirty="0" smtClean="0">
              <a:latin typeface="Arial" pitchFamily="34" charset="0"/>
            </a:endParaRPr>
          </a:p>
        </p:txBody>
      </p:sp>
      <p:pic>
        <p:nvPicPr>
          <p:cNvPr id="49" name="Grafik 48" descr="no mul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6567" y="2410238"/>
            <a:ext cx="3399382" cy="3499200"/>
          </a:xfrm>
          <a:prstGeom prst="rect">
            <a:avLst/>
          </a:prstGeom>
        </p:spPr>
      </p:pic>
      <p:pic>
        <p:nvPicPr>
          <p:cNvPr id="5" name="Bild 6" descr="PPT Bottom 201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6" name="Bild 1" descr="Claim 201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pic>
        <p:nvPicPr>
          <p:cNvPr id="9" name="Bild 8" descr="G Data-Logo Glas.png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8490" y="276207"/>
            <a:ext cx="921369" cy="1214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 bwMode="auto">
          <a:xfrm>
            <a:off x="0" y="720692"/>
            <a:ext cx="121983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54" tIns="60977" rIns="121954" bIns="60977" anchor="ctr"/>
          <a:lstStyle/>
          <a:p>
            <a:pPr algn="ctr">
              <a:defRPr/>
            </a:pPr>
            <a:endParaRPr lang="de-DE" sz="5300" dirty="0">
              <a:ea typeface="+mj-ea"/>
              <a:cs typeface="Arial" pitchFamily="34" charset="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5019056" y="2276872"/>
            <a:ext cx="6984776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54" tIns="60977" rIns="121954" bIns="60977"/>
          <a:lstStyle/>
          <a:p>
            <a:pPr marL="838431" indent="-364167" eaLnBrk="1" hangingPunct="1">
              <a:spcBef>
                <a:spcPts val="1334"/>
              </a:spcBef>
              <a:buSzPct val="90000"/>
              <a:tabLst>
                <a:tab pos="838431" algn="l"/>
              </a:tabLst>
            </a:pPr>
            <a:r>
              <a:rPr lang="de-DE" sz="3500" dirty="0" smtClean="0">
                <a:solidFill>
                  <a:schemeClr val="tx2"/>
                </a:solidFill>
              </a:rPr>
              <a:t>		</a:t>
            </a:r>
            <a:endParaRPr lang="de-DE" sz="3500" b="1" dirty="0" smtClean="0">
              <a:solidFill>
                <a:schemeClr val="tx2"/>
              </a:solidFill>
            </a:endParaRPr>
          </a:p>
          <a:p>
            <a:pPr marL="838431" indent="-364167" eaLnBrk="1" hangingPunct="1">
              <a:spcBef>
                <a:spcPts val="1334"/>
              </a:spcBef>
              <a:buSzPct val="90000"/>
              <a:tabLst>
                <a:tab pos="838431" algn="l"/>
              </a:tabLst>
            </a:pPr>
            <a:endParaRPr lang="de-DE" sz="3500" dirty="0" smtClean="0">
              <a:solidFill>
                <a:schemeClr val="tx2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0" y="2564904"/>
            <a:ext cx="121983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de-DE" sz="6000" dirty="0"/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1527175" y="1488777"/>
            <a:ext cx="9144000" cy="610716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de-DE" sz="5000" b="1" dirty="0" err="1" smtClean="0">
                <a:latin typeface="Myriad Pro"/>
              </a:rPr>
              <a:t>Controllo</a:t>
            </a:r>
            <a:r>
              <a:rPr lang="de-DE" sz="5000" b="1" dirty="0" smtClean="0">
                <a:latin typeface="Myriad Pro"/>
              </a:rPr>
              <a:t> </a:t>
            </a:r>
            <a:r>
              <a:rPr lang="de-DE" sz="5000" b="1" dirty="0" err="1" smtClean="0">
                <a:latin typeface="Myriad Pro"/>
              </a:rPr>
              <a:t>dei</a:t>
            </a:r>
            <a:r>
              <a:rPr lang="de-DE" sz="5000" b="1" dirty="0" smtClean="0">
                <a:latin typeface="Myriad Pro"/>
              </a:rPr>
              <a:t> </a:t>
            </a:r>
            <a:r>
              <a:rPr lang="de-DE" sz="5000" b="1" dirty="0" err="1" smtClean="0">
                <a:latin typeface="Myriad Pro"/>
              </a:rPr>
              <a:t>contenuti</a:t>
            </a:r>
            <a:endParaRPr lang="de-DE" sz="5000" b="1" dirty="0" smtClean="0">
              <a:latin typeface="Myriad Pro"/>
            </a:endParaRPr>
          </a:p>
        </p:txBody>
      </p:sp>
      <p:pic>
        <p:nvPicPr>
          <p:cNvPr id="9" name="Grafik 8" descr="no se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8575" y="2506646"/>
            <a:ext cx="3653215" cy="3500892"/>
          </a:xfrm>
          <a:prstGeom prst="rect">
            <a:avLst/>
          </a:prstGeom>
        </p:spPr>
      </p:pic>
      <p:sp>
        <p:nvSpPr>
          <p:cNvPr id="10" name="Rechteck 9"/>
          <p:cNvSpPr/>
          <p:nvPr/>
        </p:nvSpPr>
        <p:spPr>
          <a:xfrm>
            <a:off x="4875039" y="2605549"/>
            <a:ext cx="6768752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spcBef>
                <a:spcPct val="50000"/>
              </a:spcBef>
              <a:buBlip>
                <a:blip r:embed="rId4"/>
              </a:buBlip>
            </a:pPr>
            <a:r>
              <a:rPr lang="de-DE" sz="2900" dirty="0" err="1" smtClean="0">
                <a:solidFill>
                  <a:srgbClr val="000000"/>
                </a:solidFill>
                <a:latin typeface="Arial" pitchFamily="34" charset="0"/>
              </a:rPr>
              <a:t>Filtro</a:t>
            </a:r>
            <a:r>
              <a:rPr lang="de-DE" sz="29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sz="2900" dirty="0" err="1" smtClean="0">
                <a:solidFill>
                  <a:srgbClr val="000000"/>
                </a:solidFill>
                <a:latin typeface="Arial" pitchFamily="34" charset="0"/>
              </a:rPr>
              <a:t>su</a:t>
            </a:r>
            <a:r>
              <a:rPr lang="de-DE" sz="29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sz="2900" dirty="0" err="1" smtClean="0">
                <a:solidFill>
                  <a:srgbClr val="000000"/>
                </a:solidFill>
                <a:latin typeface="Arial" pitchFamily="34" charset="0"/>
              </a:rPr>
              <a:t>oltre</a:t>
            </a:r>
            <a:r>
              <a:rPr lang="de-DE" sz="2900" dirty="0" smtClean="0">
                <a:solidFill>
                  <a:srgbClr val="000000"/>
                </a:solidFill>
                <a:latin typeface="Arial" pitchFamily="34" charset="0"/>
              </a:rPr>
              <a:t> 80 </a:t>
            </a:r>
            <a:r>
              <a:rPr lang="de-DE" sz="2900" dirty="0" err="1" smtClean="0">
                <a:solidFill>
                  <a:srgbClr val="000000"/>
                </a:solidFill>
                <a:latin typeface="Arial" pitchFamily="34" charset="0"/>
              </a:rPr>
              <a:t>differenti</a:t>
            </a:r>
            <a:r>
              <a:rPr lang="de-DE" sz="29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sz="2900" dirty="0" err="1" smtClean="0">
                <a:solidFill>
                  <a:srgbClr val="000000"/>
                </a:solidFill>
                <a:latin typeface="Arial" pitchFamily="34" charset="0"/>
              </a:rPr>
              <a:t>categorie</a:t>
            </a:r>
            <a:r>
              <a:rPr lang="de-DE" sz="2900" dirty="0" smtClean="0">
                <a:solidFill>
                  <a:srgbClr val="000000"/>
                </a:solidFill>
                <a:latin typeface="Arial" pitchFamily="34" charset="0"/>
              </a:rPr>
              <a:t>:</a:t>
            </a:r>
          </a:p>
          <a:p>
            <a:pPr marL="914400" lvl="1" indent="-457200">
              <a:spcBef>
                <a:spcPts val="300"/>
              </a:spcBef>
              <a:buSzPct val="80000"/>
              <a:buFont typeface="Courier New" pitchFamily="49" charset="0"/>
              <a:buChar char="o"/>
            </a:pPr>
            <a:r>
              <a:rPr lang="de-DE" sz="2900" dirty="0" err="1" smtClean="0">
                <a:solidFill>
                  <a:srgbClr val="000000"/>
                </a:solidFill>
                <a:latin typeface="Arial" pitchFamily="34" charset="0"/>
              </a:rPr>
              <a:t>Sesso</a:t>
            </a:r>
            <a:r>
              <a:rPr lang="de-DE" sz="2900" dirty="0" smtClean="0">
                <a:solidFill>
                  <a:srgbClr val="000000"/>
                </a:solidFill>
                <a:latin typeface="Arial" pitchFamily="34" charset="0"/>
              </a:rPr>
              <a:t> / </a:t>
            </a:r>
            <a:r>
              <a:rPr lang="de-DE" sz="2900" dirty="0" err="1" smtClean="0">
                <a:solidFill>
                  <a:srgbClr val="000000"/>
                </a:solidFill>
                <a:latin typeface="Arial" pitchFamily="34" charset="0"/>
              </a:rPr>
              <a:t>pornografia</a:t>
            </a:r>
            <a:r>
              <a:rPr lang="de-DE" sz="2900" dirty="0" smtClean="0">
                <a:solidFill>
                  <a:srgbClr val="000000"/>
                </a:solidFill>
                <a:latin typeface="Arial" pitchFamily="34" charset="0"/>
              </a:rPr>
              <a:t> / </a:t>
            </a:r>
            <a:r>
              <a:rPr lang="de-DE" sz="2900" dirty="0" err="1" smtClean="0">
                <a:solidFill>
                  <a:srgbClr val="000000"/>
                </a:solidFill>
                <a:latin typeface="Arial" pitchFamily="34" charset="0"/>
              </a:rPr>
              <a:t>violenza</a:t>
            </a:r>
            <a:endParaRPr lang="de-DE" sz="2900" dirty="0" smtClean="0">
              <a:solidFill>
                <a:srgbClr val="000000"/>
              </a:solidFill>
              <a:latin typeface="Arial" pitchFamily="34" charset="0"/>
            </a:endParaRPr>
          </a:p>
          <a:p>
            <a:pPr marL="914400" lvl="1" indent="-457200">
              <a:spcBef>
                <a:spcPts val="300"/>
              </a:spcBef>
              <a:buSzPct val="80000"/>
              <a:buFont typeface="Courier New" pitchFamily="49" charset="0"/>
              <a:buChar char="o"/>
            </a:pPr>
            <a:r>
              <a:rPr lang="de-DE" sz="2900" dirty="0" smtClean="0">
                <a:solidFill>
                  <a:srgbClr val="000000"/>
                </a:solidFill>
                <a:latin typeface="Arial" pitchFamily="34" charset="0"/>
              </a:rPr>
              <a:t>Chat / </a:t>
            </a:r>
            <a:r>
              <a:rPr lang="de-DE" sz="2900" dirty="0" err="1" smtClean="0">
                <a:solidFill>
                  <a:srgbClr val="000000"/>
                </a:solidFill>
                <a:latin typeface="Arial" pitchFamily="34" charset="0"/>
              </a:rPr>
              <a:t>forum</a:t>
            </a:r>
            <a:r>
              <a:rPr lang="de-DE" sz="2900" dirty="0" smtClean="0">
                <a:solidFill>
                  <a:srgbClr val="000000"/>
                </a:solidFill>
                <a:latin typeface="Arial" pitchFamily="34" charset="0"/>
              </a:rPr>
              <a:t> / </a:t>
            </a:r>
            <a:r>
              <a:rPr lang="de-DE" sz="2900" dirty="0" err="1" smtClean="0">
                <a:solidFill>
                  <a:srgbClr val="000000"/>
                </a:solidFill>
                <a:latin typeface="Arial" pitchFamily="34" charset="0"/>
              </a:rPr>
              <a:t>blog</a:t>
            </a:r>
            <a:endParaRPr lang="de-DE" sz="2900" dirty="0" smtClean="0">
              <a:solidFill>
                <a:srgbClr val="000000"/>
              </a:solidFill>
              <a:latin typeface="Arial" pitchFamily="34" charset="0"/>
            </a:endParaRPr>
          </a:p>
          <a:p>
            <a:pPr marL="914400" lvl="1" indent="-457200">
              <a:spcBef>
                <a:spcPts val="300"/>
              </a:spcBef>
              <a:buSzPct val="80000"/>
              <a:buFont typeface="Courier New" pitchFamily="49" charset="0"/>
              <a:buChar char="o"/>
            </a:pPr>
            <a:r>
              <a:rPr lang="de-DE" sz="2900" dirty="0" smtClean="0">
                <a:solidFill>
                  <a:srgbClr val="000000"/>
                </a:solidFill>
                <a:latin typeface="Arial" pitchFamily="34" charset="0"/>
              </a:rPr>
              <a:t>Aste online / </a:t>
            </a:r>
            <a:r>
              <a:rPr lang="de-DE" sz="2900" dirty="0" err="1" smtClean="0">
                <a:solidFill>
                  <a:srgbClr val="000000"/>
                </a:solidFill>
                <a:latin typeface="Arial" pitchFamily="34" charset="0"/>
              </a:rPr>
              <a:t>cambio</a:t>
            </a:r>
            <a:r>
              <a:rPr lang="de-DE" sz="29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sz="2900" dirty="0" err="1" smtClean="0">
                <a:solidFill>
                  <a:srgbClr val="000000"/>
                </a:solidFill>
                <a:latin typeface="Arial" pitchFamily="34" charset="0"/>
              </a:rPr>
              <a:t>lavoro</a:t>
            </a:r>
            <a:endParaRPr lang="de-DE" sz="2900" dirty="0" smtClean="0">
              <a:solidFill>
                <a:srgbClr val="000000"/>
              </a:solidFill>
              <a:latin typeface="Arial" pitchFamily="34" charset="0"/>
            </a:endParaRPr>
          </a:p>
          <a:p>
            <a:pPr marL="914400" lvl="1" indent="-457200">
              <a:spcBef>
                <a:spcPts val="300"/>
              </a:spcBef>
              <a:buSzPct val="80000"/>
              <a:buFont typeface="Courier New" pitchFamily="49" charset="0"/>
              <a:buChar char="o"/>
            </a:pPr>
            <a:r>
              <a:rPr lang="de-DE" sz="2900" dirty="0" err="1" smtClean="0">
                <a:solidFill>
                  <a:srgbClr val="000000"/>
                </a:solidFill>
                <a:latin typeface="Arial" pitchFamily="34" charset="0"/>
              </a:rPr>
              <a:t>Giochi</a:t>
            </a:r>
            <a:r>
              <a:rPr lang="de-DE" sz="2900" dirty="0" smtClean="0">
                <a:solidFill>
                  <a:srgbClr val="000000"/>
                </a:solidFill>
                <a:latin typeface="Arial" pitchFamily="34" charset="0"/>
              </a:rPr>
              <a:t>/ </a:t>
            </a:r>
            <a:r>
              <a:rPr lang="de-DE" sz="2900" dirty="0" err="1" smtClean="0">
                <a:solidFill>
                  <a:srgbClr val="000000"/>
                </a:solidFill>
                <a:latin typeface="Arial" pitchFamily="34" charset="0"/>
              </a:rPr>
              <a:t>scomesse</a:t>
            </a:r>
            <a:r>
              <a:rPr lang="de-DE" sz="2900" dirty="0" smtClean="0">
                <a:solidFill>
                  <a:srgbClr val="000000"/>
                </a:solidFill>
                <a:latin typeface="Arial" pitchFamily="34" charset="0"/>
              </a:rPr>
              <a:t>…</a:t>
            </a:r>
          </a:p>
          <a:p>
            <a:pPr marL="914400" lvl="1" indent="-457200">
              <a:spcBef>
                <a:spcPts val="300"/>
              </a:spcBef>
              <a:buSzPct val="80000"/>
              <a:buFont typeface="Courier New" pitchFamily="49" charset="0"/>
              <a:buChar char="o"/>
            </a:pPr>
            <a:endParaRPr lang="de-DE" sz="2900" dirty="0" smtClean="0">
              <a:solidFill>
                <a:srgbClr val="000000"/>
              </a:solidFill>
              <a:latin typeface="Arial" pitchFamily="34" charset="0"/>
            </a:endParaRPr>
          </a:p>
          <a:p>
            <a:pPr marL="457200" lvl="0" indent="-457200">
              <a:spcBef>
                <a:spcPct val="50000"/>
              </a:spcBef>
              <a:buBlip>
                <a:blip r:embed="rId4"/>
              </a:buBlip>
            </a:pPr>
            <a:r>
              <a:rPr lang="de-DE" sz="2900" dirty="0" err="1" smtClean="0">
                <a:solidFill>
                  <a:srgbClr val="000000"/>
                </a:solidFill>
                <a:latin typeface="Arial" pitchFamily="34" charset="0"/>
              </a:rPr>
              <a:t>Aggiornamenti</a:t>
            </a:r>
            <a:r>
              <a:rPr lang="de-DE" sz="29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de-DE" sz="2900" dirty="0" err="1" smtClean="0">
                <a:solidFill>
                  <a:srgbClr val="000000"/>
                </a:solidFill>
                <a:latin typeface="Arial" pitchFamily="34" charset="0"/>
              </a:rPr>
              <a:t>giornalieri</a:t>
            </a:r>
            <a:r>
              <a:rPr lang="de-DE" sz="2900" dirty="0" smtClean="0">
                <a:solidFill>
                  <a:srgbClr val="000000"/>
                </a:solidFill>
                <a:latin typeface="Arial" pitchFamily="34" charset="0"/>
              </a:rPr>
              <a:t> (</a:t>
            </a:r>
            <a:r>
              <a:rPr lang="de-DE" sz="2900" dirty="0" err="1" smtClean="0">
                <a:solidFill>
                  <a:srgbClr val="000000"/>
                </a:solidFill>
                <a:latin typeface="Arial" pitchFamily="34" charset="0"/>
              </a:rPr>
              <a:t>server</a:t>
            </a:r>
            <a:r>
              <a:rPr lang="de-DE" sz="2900" dirty="0" smtClean="0">
                <a:solidFill>
                  <a:srgbClr val="000000"/>
                </a:solidFill>
                <a:latin typeface="Arial" pitchFamily="34" charset="0"/>
              </a:rPr>
              <a:t>)</a:t>
            </a:r>
          </a:p>
        </p:txBody>
      </p:sp>
      <p:pic>
        <p:nvPicPr>
          <p:cNvPr id="12" name="Bild 6" descr="PPT Bottom 201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13" name="Bild 1" descr="Claim 201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pic>
        <p:nvPicPr>
          <p:cNvPr id="16" name="Bild 8" descr="G Data-Logo Glas.png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8490" y="276207"/>
            <a:ext cx="921369" cy="1214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 bwMode="auto">
          <a:xfrm>
            <a:off x="0" y="720692"/>
            <a:ext cx="121983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54" tIns="60977" rIns="121954" bIns="60977" anchor="ctr"/>
          <a:lstStyle/>
          <a:p>
            <a:pPr algn="ctr">
              <a:defRPr/>
            </a:pPr>
            <a:endParaRPr lang="de-DE" sz="5300" dirty="0">
              <a:cs typeface="Arial" pitchFamily="34" charset="0"/>
            </a:endParaRPr>
          </a:p>
        </p:txBody>
      </p:sp>
      <p:pic>
        <p:nvPicPr>
          <p:cNvPr id="6" name="Picture 5" descr="C:\Users\markus.koscielny\Desktop\Grafiken Präsis\Android Schriftzu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288526">
            <a:off x="36443" y="5106423"/>
            <a:ext cx="2305826" cy="322648"/>
          </a:xfrm>
          <a:prstGeom prst="rect">
            <a:avLst/>
          </a:prstGeom>
          <a:noFill/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-1" y="2759421"/>
            <a:ext cx="122015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de-DE"/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1528766" y="1527989"/>
            <a:ext cx="9144000" cy="571504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de-DE" sz="5000" b="1" dirty="0" err="1" smtClean="0">
                <a:latin typeface="Myriad Pro"/>
              </a:rPr>
              <a:t>Controllo</a:t>
            </a:r>
            <a:r>
              <a:rPr lang="de-DE" sz="5000" b="1" dirty="0" smtClean="0">
                <a:latin typeface="Myriad Pro"/>
              </a:rPr>
              <a:t> </a:t>
            </a:r>
            <a:r>
              <a:rPr lang="de-DE" sz="5000" b="1" dirty="0" err="1" smtClean="0">
                <a:latin typeface="Myriad Pro"/>
              </a:rPr>
              <a:t>dei</a:t>
            </a:r>
            <a:r>
              <a:rPr lang="de-DE" sz="5000" b="1" dirty="0" smtClean="0">
                <a:latin typeface="Myriad Pro"/>
              </a:rPr>
              <a:t> </a:t>
            </a:r>
            <a:r>
              <a:rPr lang="de-DE" sz="5000" b="1" dirty="0" err="1" smtClean="0">
                <a:latin typeface="Myriad Pro"/>
              </a:rPr>
              <a:t>tempi</a:t>
            </a:r>
            <a:r>
              <a:rPr lang="de-DE" sz="5000" b="1" dirty="0" smtClean="0">
                <a:latin typeface="Myriad Pro"/>
              </a:rPr>
              <a:t> di </a:t>
            </a:r>
            <a:r>
              <a:rPr lang="de-DE" sz="5000" b="1" dirty="0" err="1" smtClean="0">
                <a:latin typeface="Myriad Pro"/>
              </a:rPr>
              <a:t>utilizzo</a:t>
            </a:r>
            <a:endParaRPr lang="de-DE" sz="5000" b="1" dirty="0" smtClean="0">
              <a:latin typeface="Myriad Pro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4564508" y="2780698"/>
            <a:ext cx="720080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1" hangingPunct="1">
              <a:spcBef>
                <a:spcPct val="50000"/>
              </a:spcBef>
              <a:buSzPct val="100000"/>
              <a:buBlip>
                <a:blip r:embed="rId4"/>
              </a:buBlip>
            </a:pPr>
            <a:r>
              <a:rPr lang="de-DE" sz="3000" dirty="0" err="1" smtClean="0">
                <a:latin typeface="Myriad Pro"/>
              </a:rPr>
              <a:t>Precisa</a:t>
            </a:r>
            <a:r>
              <a:rPr lang="de-DE" sz="3000" dirty="0" smtClean="0">
                <a:latin typeface="Myriad Pro"/>
              </a:rPr>
              <a:t> </a:t>
            </a:r>
            <a:r>
              <a:rPr lang="de-DE" sz="3000" dirty="0" err="1" smtClean="0">
                <a:latin typeface="Myriad Pro"/>
              </a:rPr>
              <a:t>definizione</a:t>
            </a:r>
            <a:r>
              <a:rPr lang="de-DE" sz="3000" dirty="0" smtClean="0">
                <a:latin typeface="Myriad Pro"/>
              </a:rPr>
              <a:t> </a:t>
            </a:r>
            <a:r>
              <a:rPr lang="de-DE" sz="3000" dirty="0" err="1" smtClean="0">
                <a:latin typeface="Myriad Pro"/>
              </a:rPr>
              <a:t>dei</a:t>
            </a:r>
            <a:r>
              <a:rPr lang="de-DE" sz="3000" dirty="0" smtClean="0">
                <a:latin typeface="Myriad Pro"/>
              </a:rPr>
              <a:t> </a:t>
            </a:r>
            <a:r>
              <a:rPr lang="de-DE" sz="3000" dirty="0" err="1" smtClean="0">
                <a:latin typeface="Myriad Pro"/>
              </a:rPr>
              <a:t>blocchi</a:t>
            </a:r>
            <a:r>
              <a:rPr lang="de-DE" sz="3000" dirty="0" smtClean="0">
                <a:latin typeface="Myriad Pro"/>
              </a:rPr>
              <a:t> </a:t>
            </a:r>
            <a:r>
              <a:rPr lang="de-DE" sz="3000" dirty="0" err="1" smtClean="0">
                <a:latin typeface="Myriad Pro"/>
              </a:rPr>
              <a:t>temporali</a:t>
            </a:r>
            <a:r>
              <a:rPr lang="de-DE" sz="3000" dirty="0" smtClean="0">
                <a:latin typeface="Myriad Pro"/>
              </a:rPr>
              <a:t>.</a:t>
            </a:r>
          </a:p>
          <a:p>
            <a:pPr marL="457200" indent="-457200" eaLnBrk="1" hangingPunct="1">
              <a:spcBef>
                <a:spcPct val="50000"/>
              </a:spcBef>
              <a:buSzPct val="100000"/>
              <a:buBlip>
                <a:blip r:embed="rId4"/>
              </a:buBlip>
            </a:pPr>
            <a:r>
              <a:rPr lang="de-DE" sz="3000" dirty="0" err="1" smtClean="0">
                <a:latin typeface="Myriad Pro"/>
              </a:rPr>
              <a:t>L‘utilizzo</a:t>
            </a:r>
            <a:r>
              <a:rPr lang="de-DE" sz="3000" dirty="0" smtClean="0">
                <a:latin typeface="Myriad Pro"/>
              </a:rPr>
              <a:t> del tempo totale </a:t>
            </a:r>
            <a:r>
              <a:rPr lang="de-DE" sz="3000" dirty="0" err="1" smtClean="0">
                <a:latin typeface="Myriad Pro"/>
              </a:rPr>
              <a:t>può</a:t>
            </a:r>
            <a:r>
              <a:rPr lang="de-DE" sz="3000" dirty="0" smtClean="0">
                <a:latin typeface="Myriad Pro"/>
              </a:rPr>
              <a:t> </a:t>
            </a:r>
            <a:r>
              <a:rPr lang="de-DE" sz="3000" dirty="0" err="1" smtClean="0">
                <a:latin typeface="Myriad Pro"/>
              </a:rPr>
              <a:t>essere</a:t>
            </a:r>
            <a:r>
              <a:rPr lang="de-DE" sz="3000" dirty="0" smtClean="0">
                <a:latin typeface="Myriad Pro"/>
              </a:rPr>
              <a:t> </a:t>
            </a:r>
            <a:r>
              <a:rPr lang="de-DE" sz="3000" dirty="0" err="1" smtClean="0">
                <a:latin typeface="Myriad Pro"/>
              </a:rPr>
              <a:t>limitato</a:t>
            </a:r>
            <a:r>
              <a:rPr lang="de-DE" sz="3000" dirty="0" smtClean="0">
                <a:latin typeface="Myriad Pro"/>
              </a:rPr>
              <a:t> per </a:t>
            </a:r>
            <a:r>
              <a:rPr lang="de-DE" sz="3000" dirty="0" err="1" smtClean="0">
                <a:latin typeface="Myriad Pro"/>
              </a:rPr>
              <a:t>giorno</a:t>
            </a:r>
            <a:r>
              <a:rPr lang="de-DE" sz="3000" dirty="0" smtClean="0">
                <a:latin typeface="Myriad Pro"/>
              </a:rPr>
              <a:t> della </a:t>
            </a:r>
            <a:r>
              <a:rPr lang="de-DE" sz="3000" dirty="0" err="1" smtClean="0">
                <a:latin typeface="Myriad Pro"/>
              </a:rPr>
              <a:t>settimana</a:t>
            </a:r>
            <a:r>
              <a:rPr lang="de-DE" sz="3000" dirty="0" smtClean="0">
                <a:latin typeface="Myriad Pro"/>
              </a:rPr>
              <a:t>, </a:t>
            </a:r>
            <a:r>
              <a:rPr lang="de-DE" sz="3000" dirty="0" err="1" smtClean="0">
                <a:latin typeface="Myriad Pro"/>
              </a:rPr>
              <a:t>settimana</a:t>
            </a:r>
            <a:r>
              <a:rPr lang="de-DE" sz="3000" dirty="0" smtClean="0">
                <a:latin typeface="Myriad Pro"/>
              </a:rPr>
              <a:t> o </a:t>
            </a:r>
            <a:r>
              <a:rPr lang="de-DE" sz="3000" dirty="0" err="1" smtClean="0">
                <a:latin typeface="Myriad Pro"/>
              </a:rPr>
              <a:t>mese</a:t>
            </a:r>
            <a:endParaRPr lang="de-DE" sz="3000" spc="-30" dirty="0" smtClean="0">
              <a:latin typeface="Myriad Pro"/>
            </a:endParaRPr>
          </a:p>
        </p:txBody>
      </p:sp>
      <p:pic>
        <p:nvPicPr>
          <p:cNvPr id="12" name="Grafik 11" descr="no sur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2591" y="2564904"/>
            <a:ext cx="3581207" cy="3500892"/>
          </a:xfrm>
          <a:prstGeom prst="rect">
            <a:avLst/>
          </a:prstGeom>
        </p:spPr>
      </p:pic>
      <p:pic>
        <p:nvPicPr>
          <p:cNvPr id="9" name="Bild 6" descr="PPT Bottom 201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13" name="Bild 1" descr="Claim 2012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pic>
        <p:nvPicPr>
          <p:cNvPr id="16" name="Bild 8" descr="G Data-Logo Glas.png"/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8490" y="276207"/>
            <a:ext cx="921369" cy="1214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7529" y="2780928"/>
            <a:ext cx="2957512" cy="295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el 1"/>
          <p:cNvSpPr txBox="1">
            <a:spLocks/>
          </p:cNvSpPr>
          <p:nvPr/>
        </p:nvSpPr>
        <p:spPr bwMode="auto">
          <a:xfrm>
            <a:off x="0" y="720692"/>
            <a:ext cx="121983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54" tIns="60977" rIns="121954" bIns="60977" anchor="ctr"/>
          <a:lstStyle/>
          <a:p>
            <a:pPr algn="ctr">
              <a:defRPr/>
            </a:pPr>
            <a:endParaRPr lang="de-DE" sz="5300" dirty="0">
              <a:ea typeface="+mj-ea"/>
              <a:cs typeface="Arial" pitchFamily="34" charset="0"/>
            </a:endParaRPr>
          </a:p>
        </p:txBody>
      </p:sp>
      <p:sp>
        <p:nvSpPr>
          <p:cNvPr id="5" name="Titel 1"/>
          <p:cNvSpPr txBox="1">
            <a:spLocks/>
          </p:cNvSpPr>
          <p:nvPr/>
        </p:nvSpPr>
        <p:spPr bwMode="auto">
          <a:xfrm>
            <a:off x="5580621" y="1507479"/>
            <a:ext cx="121983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54" tIns="60977" rIns="121954" bIns="60977" anchor="ctr"/>
          <a:lstStyle/>
          <a:p>
            <a:pPr algn="ctr">
              <a:defRPr/>
            </a:pPr>
            <a:endParaRPr lang="de-DE" sz="5300" dirty="0">
              <a:cs typeface="Arial" pitchFamily="34" charset="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5019056" y="2276872"/>
            <a:ext cx="6984776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54" tIns="60977" rIns="121954" bIns="60977"/>
          <a:lstStyle/>
          <a:p>
            <a:pPr marL="838431" indent="-364167" eaLnBrk="1" hangingPunct="1">
              <a:spcBef>
                <a:spcPts val="1334"/>
              </a:spcBef>
              <a:buSzPct val="90000"/>
              <a:tabLst>
                <a:tab pos="838431" algn="l"/>
              </a:tabLst>
            </a:pPr>
            <a:r>
              <a:rPr lang="de-DE" sz="3500" dirty="0" smtClean="0">
                <a:solidFill>
                  <a:schemeClr val="tx2"/>
                </a:solidFill>
              </a:rPr>
              <a:t>		</a:t>
            </a:r>
            <a:endParaRPr lang="de-DE" sz="3500" b="1" dirty="0" smtClean="0">
              <a:solidFill>
                <a:schemeClr val="tx2"/>
              </a:solidFill>
            </a:endParaRPr>
          </a:p>
          <a:p>
            <a:pPr marL="838431" indent="-364167" eaLnBrk="1" hangingPunct="1">
              <a:spcBef>
                <a:spcPts val="1334"/>
              </a:spcBef>
              <a:buSzPct val="90000"/>
              <a:tabLst>
                <a:tab pos="838431" algn="l"/>
              </a:tabLst>
            </a:pPr>
            <a:endParaRPr lang="de-DE" sz="3500" dirty="0" smtClean="0">
              <a:solidFill>
                <a:schemeClr val="tx2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821418" y="2552700"/>
            <a:ext cx="10991468" cy="374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54" tIns="60977" rIns="121954" bIns="60977"/>
          <a:lstStyle/>
          <a:p>
            <a:pPr marL="474264" eaLnBrk="1" hangingPunct="1">
              <a:spcBef>
                <a:spcPts val="1334"/>
              </a:spcBef>
              <a:buSzPct val="90000"/>
              <a:tabLst>
                <a:tab pos="1079797" algn="l"/>
              </a:tabLst>
            </a:pPr>
            <a:endParaRPr lang="de-DE" sz="3500" dirty="0" smtClean="0">
              <a:solidFill>
                <a:schemeClr val="tx2"/>
              </a:solidFill>
            </a:endParaRPr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1527175" y="1407097"/>
            <a:ext cx="9144000" cy="571504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de-DE" sz="5000" b="1" dirty="0">
                <a:latin typeface="Myriad Pro"/>
              </a:rPr>
              <a:t>G Data </a:t>
            </a:r>
            <a:r>
              <a:rPr lang="de-DE" sz="5000" b="1" dirty="0" err="1">
                <a:latin typeface="Myriad Pro"/>
              </a:rPr>
              <a:t>EndpointProtection</a:t>
            </a:r>
            <a:endParaRPr lang="de-DE" sz="5000" b="1" dirty="0">
              <a:latin typeface="Myriad Pro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2498774" y="2431167"/>
            <a:ext cx="9843591" cy="3931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de-DE" dirty="0" smtClean="0">
                <a:solidFill>
                  <a:srgbClr val="000000"/>
                </a:solidFill>
                <a:latin typeface="Myriad Pro"/>
              </a:rPr>
              <a:t>                            I </a:t>
            </a:r>
            <a:r>
              <a:rPr lang="de-DE" dirty="0" err="1">
                <a:solidFill>
                  <a:srgbClr val="000000"/>
                </a:solidFill>
                <a:latin typeface="Myriad Pro"/>
              </a:rPr>
              <a:t>vantaggi</a:t>
            </a:r>
            <a:r>
              <a:rPr lang="de-DE" dirty="0">
                <a:solidFill>
                  <a:srgbClr val="000000"/>
                </a:solidFill>
                <a:latin typeface="Myriad Pro"/>
              </a:rPr>
              <a:t>:</a:t>
            </a:r>
          </a:p>
          <a:p>
            <a:pPr marL="457200" indent="-457200" eaLnBrk="1" hangingPunct="1">
              <a:spcBef>
                <a:spcPct val="50000"/>
              </a:spcBef>
              <a:buBlip>
                <a:blip r:embed="rId4"/>
              </a:buBlip>
            </a:pPr>
            <a:r>
              <a:rPr lang="it-IT" sz="2900" b="1" dirty="0" smtClean="0">
                <a:latin typeface="Myriad Pro"/>
              </a:rPr>
              <a:t>assicura</a:t>
            </a:r>
            <a:r>
              <a:rPr lang="it-IT" sz="2900" dirty="0" smtClean="0">
                <a:latin typeface="Myriad Pro"/>
              </a:rPr>
              <a:t> </a:t>
            </a:r>
            <a:r>
              <a:rPr lang="it-IT" sz="2900" dirty="0">
                <a:latin typeface="Myriad Pro"/>
              </a:rPr>
              <a:t>la globale sicurezza IT</a:t>
            </a:r>
            <a:r>
              <a:rPr lang="it-IT" sz="2900" dirty="0" smtClean="0">
                <a:latin typeface="Myriad Pro"/>
              </a:rPr>
              <a:t>.</a:t>
            </a:r>
            <a:endParaRPr lang="it-IT" sz="2900" dirty="0">
              <a:latin typeface="Myriad Pro"/>
            </a:endParaRPr>
          </a:p>
          <a:p>
            <a:pPr marL="457200" indent="-457200" eaLnBrk="1" hangingPunct="1">
              <a:spcBef>
                <a:spcPct val="50000"/>
              </a:spcBef>
              <a:buBlip>
                <a:blip r:embed="rId4"/>
              </a:buBlip>
            </a:pPr>
            <a:r>
              <a:rPr lang="de-DE" sz="2900" dirty="0" smtClean="0">
                <a:latin typeface="Myriad Pro"/>
              </a:rPr>
              <a:t> </a:t>
            </a:r>
            <a:r>
              <a:rPr lang="it-IT" sz="2900" b="1" dirty="0">
                <a:latin typeface="Myriad Pro"/>
              </a:rPr>
              <a:t>garantisce</a:t>
            </a:r>
            <a:r>
              <a:rPr lang="it-IT" sz="2900" dirty="0">
                <a:latin typeface="Myriad Pro"/>
              </a:rPr>
              <a:t> il rispetto della policy aziendale.</a:t>
            </a:r>
          </a:p>
          <a:p>
            <a:pPr marL="457200" indent="-457200" eaLnBrk="1" hangingPunct="1">
              <a:spcBef>
                <a:spcPct val="50000"/>
              </a:spcBef>
              <a:buBlip>
                <a:blip r:embed="rId4"/>
              </a:buBlip>
            </a:pPr>
            <a:r>
              <a:rPr lang="de-DE" sz="2900" dirty="0" smtClean="0">
                <a:latin typeface="Myriad Pro"/>
              </a:rPr>
              <a:t> </a:t>
            </a:r>
            <a:r>
              <a:rPr lang="it-IT" sz="2900" b="1" dirty="0">
                <a:latin typeface="Myriad Pro"/>
              </a:rPr>
              <a:t>aumenta</a:t>
            </a:r>
            <a:r>
              <a:rPr lang="it-IT" sz="2900" dirty="0">
                <a:latin typeface="Myriad Pro"/>
              </a:rPr>
              <a:t> la protezione dei dati e della infrastruttura IT.</a:t>
            </a:r>
          </a:p>
          <a:p>
            <a:pPr marL="457200" indent="-457200" eaLnBrk="1" hangingPunct="1">
              <a:spcBef>
                <a:spcPct val="50000"/>
              </a:spcBef>
              <a:buBlip>
                <a:blip r:embed="rId4"/>
              </a:buBlip>
            </a:pPr>
            <a:r>
              <a:rPr lang="de-DE" sz="2900" b="1" dirty="0" err="1">
                <a:latin typeface="Myriad Pro"/>
              </a:rPr>
              <a:t>offre</a:t>
            </a:r>
            <a:r>
              <a:rPr lang="de-DE" sz="2900" dirty="0">
                <a:latin typeface="Myriad Pro"/>
              </a:rPr>
              <a:t> </a:t>
            </a:r>
            <a:r>
              <a:rPr lang="de-DE" sz="2900" dirty="0" err="1">
                <a:latin typeface="Myriad Pro"/>
              </a:rPr>
              <a:t>maggiori</a:t>
            </a:r>
            <a:r>
              <a:rPr lang="de-DE" sz="2900" dirty="0">
                <a:latin typeface="Myriad Pro"/>
              </a:rPr>
              <a:t> </a:t>
            </a:r>
            <a:r>
              <a:rPr lang="de-DE" sz="2900" dirty="0" err="1">
                <a:latin typeface="Myriad Pro"/>
              </a:rPr>
              <a:t>certezze</a:t>
            </a:r>
            <a:r>
              <a:rPr lang="de-DE" sz="2900" dirty="0">
                <a:latin typeface="Myriad Pro"/>
              </a:rPr>
              <a:t> </a:t>
            </a:r>
            <a:r>
              <a:rPr lang="de-DE" sz="2900" dirty="0" err="1">
                <a:latin typeface="Myriad Pro"/>
              </a:rPr>
              <a:t>legali</a:t>
            </a:r>
            <a:r>
              <a:rPr lang="de-DE" sz="2900" dirty="0">
                <a:latin typeface="Myriad Pro"/>
              </a:rPr>
              <a:t>.</a:t>
            </a:r>
          </a:p>
          <a:p>
            <a:pPr marL="457200" indent="-457200" eaLnBrk="1" hangingPunct="1">
              <a:spcBef>
                <a:spcPct val="50000"/>
              </a:spcBef>
              <a:buBlip>
                <a:blip r:embed="rId4"/>
              </a:buBlip>
            </a:pPr>
            <a:r>
              <a:rPr lang="de-DE" sz="2900" dirty="0" err="1">
                <a:latin typeface="Myriad Pro"/>
              </a:rPr>
              <a:t>favorisce</a:t>
            </a:r>
            <a:r>
              <a:rPr lang="de-DE" sz="2900" dirty="0">
                <a:latin typeface="Myriad Pro"/>
              </a:rPr>
              <a:t> la </a:t>
            </a:r>
            <a:r>
              <a:rPr lang="de-DE" sz="2900" dirty="0" err="1">
                <a:latin typeface="Myriad Pro"/>
              </a:rPr>
              <a:t>produttività</a:t>
            </a:r>
            <a:r>
              <a:rPr lang="de-DE" sz="2900" dirty="0">
                <a:latin typeface="Myriad Pro"/>
              </a:rPr>
              <a:t> </a:t>
            </a:r>
            <a:r>
              <a:rPr lang="de-DE" sz="2900" dirty="0" err="1">
                <a:latin typeface="Myriad Pro"/>
              </a:rPr>
              <a:t>aziendale</a:t>
            </a:r>
            <a:r>
              <a:rPr lang="de-DE" sz="2900" dirty="0">
                <a:latin typeface="Myriad Pro"/>
              </a:rPr>
              <a:t>.</a:t>
            </a:r>
          </a:p>
        </p:txBody>
      </p:sp>
      <p:pic>
        <p:nvPicPr>
          <p:cNvPr id="12" name="Bild 6" descr="PPT Bottom 201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13" name="Bild 1" descr="Claim 201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pic>
        <p:nvPicPr>
          <p:cNvPr id="16" name="Bild 8" descr="G Data-Logo Glas.png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8490" y="276207"/>
            <a:ext cx="921369" cy="1214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8462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bgerundetes Rechteck 20"/>
          <p:cNvSpPr/>
          <p:nvPr/>
        </p:nvSpPr>
        <p:spPr bwMode="auto">
          <a:xfrm>
            <a:off x="297184" y="3299897"/>
            <a:ext cx="11130766" cy="2937415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Myriad Pro" pitchFamily="34" charset="0"/>
              <a:ea typeface="ヒラギノ角ゴ Pro W3" pitchFamily="-128" charset="-128"/>
            </a:endParaRPr>
          </a:p>
        </p:txBody>
      </p:sp>
      <p:sp>
        <p:nvSpPr>
          <p:cNvPr id="20" name="Abgerundetes Rechteck 19"/>
          <p:cNvSpPr/>
          <p:nvPr/>
        </p:nvSpPr>
        <p:spPr bwMode="auto">
          <a:xfrm>
            <a:off x="297184" y="843643"/>
            <a:ext cx="11201882" cy="2235243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Myriad Pro" pitchFamily="34" charset="0"/>
              <a:ea typeface="ヒラギノ角ゴ Pro W3" pitchFamily="-128" charset="-128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482551" y="391605"/>
            <a:ext cx="4752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3" name="Explosion 2 2"/>
          <p:cNvSpPr/>
          <p:nvPr/>
        </p:nvSpPr>
        <p:spPr bwMode="auto">
          <a:xfrm>
            <a:off x="2" y="715199"/>
            <a:ext cx="1626419" cy="717272"/>
          </a:xfrm>
          <a:prstGeom prst="irregularSeal2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Myriad Pro" pitchFamily="34" charset="0"/>
              <a:ea typeface="ヒラギノ角ゴ Pro W3" pitchFamily="-128" charset="-128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510297" y="919947"/>
            <a:ext cx="11161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New</a:t>
            </a:r>
            <a:endParaRPr lang="de-DE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81056" y="1346580"/>
            <a:ext cx="883721" cy="1177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7044" y="1409754"/>
            <a:ext cx="2097980" cy="110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http://www.econnet.it/static/newsletter/OminoLaureato_s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9836" y="238145"/>
            <a:ext cx="702684" cy="938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feld 8"/>
          <p:cNvSpPr txBox="1"/>
          <p:nvPr/>
        </p:nvSpPr>
        <p:spPr>
          <a:xfrm>
            <a:off x="662948" y="1654857"/>
            <a:ext cx="603431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" b="1" dirty="0">
                <a:solidFill>
                  <a:srgbClr val="CC0000"/>
                </a:solidFill>
              </a:rPr>
              <a:t>10</a:t>
            </a:r>
            <a:r>
              <a:rPr lang="de-DE" sz="1500" dirty="0"/>
              <a:t> </a:t>
            </a:r>
            <a:r>
              <a:rPr lang="de-DE" sz="1500" b="1" dirty="0" err="1">
                <a:solidFill>
                  <a:srgbClr val="CC0000"/>
                </a:solidFill>
              </a:rPr>
              <a:t>licenze</a:t>
            </a:r>
            <a:r>
              <a:rPr lang="de-DE" sz="1500" dirty="0">
                <a:solidFill>
                  <a:srgbClr val="CC0000"/>
                </a:solidFill>
              </a:rPr>
              <a:t> </a:t>
            </a:r>
            <a:r>
              <a:rPr lang="de-DE" sz="1500" dirty="0" smtClean="0"/>
              <a:t>in </a:t>
            </a:r>
            <a:r>
              <a:rPr lang="de-DE" sz="1500" dirty="0" err="1" smtClean="0"/>
              <a:t>formato</a:t>
            </a:r>
            <a:r>
              <a:rPr lang="de-DE" sz="1500" dirty="0" smtClean="0"/>
              <a:t> ESD </a:t>
            </a:r>
            <a:r>
              <a:rPr lang="de-DE" sz="1500" dirty="0" err="1" smtClean="0"/>
              <a:t>incluse</a:t>
            </a:r>
            <a:r>
              <a:rPr lang="de-DE" sz="1500" dirty="0" smtClean="0"/>
              <a:t> </a:t>
            </a:r>
            <a:r>
              <a:rPr lang="de-DE" sz="1500" dirty="0"/>
              <a:t> </a:t>
            </a:r>
            <a:r>
              <a:rPr lang="de-DE" sz="1500" b="1" dirty="0" smtClean="0"/>
              <a:t>5</a:t>
            </a:r>
            <a:r>
              <a:rPr lang="de-DE" sz="1500" dirty="0" smtClean="0"/>
              <a:t> </a:t>
            </a:r>
            <a:r>
              <a:rPr lang="de-DE" sz="1500" b="1" dirty="0" err="1" smtClean="0"/>
              <a:t>licenze</a:t>
            </a:r>
            <a:r>
              <a:rPr lang="de-DE" sz="1500" dirty="0" smtClean="0"/>
              <a:t> </a:t>
            </a:r>
            <a:r>
              <a:rPr lang="de-DE" sz="1500" dirty="0" err="1" smtClean="0"/>
              <a:t>MobileSecurity</a:t>
            </a:r>
            <a:endParaRPr lang="de-DE" sz="1500" dirty="0" smtClean="0"/>
          </a:p>
          <a:p>
            <a:endParaRPr lang="de-DE" sz="1500" dirty="0"/>
          </a:p>
          <a:p>
            <a:endParaRPr lang="de-DE" sz="2700" dirty="0"/>
          </a:p>
        </p:txBody>
      </p:sp>
      <p:sp>
        <p:nvSpPr>
          <p:cNvPr id="10" name="Textfeld 9"/>
          <p:cNvSpPr txBox="1"/>
          <p:nvPr/>
        </p:nvSpPr>
        <p:spPr>
          <a:xfrm>
            <a:off x="662948" y="928166"/>
            <a:ext cx="592605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 smtClean="0"/>
              <a:t>     Special Edition per Studi </a:t>
            </a:r>
            <a:r>
              <a:rPr lang="de-DE" sz="2000" b="1" dirty="0" err="1" smtClean="0"/>
              <a:t>Professionali</a:t>
            </a:r>
            <a:endParaRPr lang="de-DE" sz="2000" b="1" dirty="0" smtClean="0"/>
          </a:p>
          <a:p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11" name="Plus 10"/>
          <p:cNvSpPr/>
          <p:nvPr/>
        </p:nvSpPr>
        <p:spPr bwMode="auto">
          <a:xfrm>
            <a:off x="8265584" y="1574720"/>
            <a:ext cx="537165" cy="556832"/>
          </a:xfrm>
          <a:prstGeom prst="mathPlu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Myriad Pro" pitchFamily="34" charset="0"/>
              <a:ea typeface="ヒラギノ角ゴ Pro W3" pitchFamily="-128" charset="-128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612620" y="3811018"/>
            <a:ext cx="48835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1500" b="1" dirty="0" smtClean="0">
              <a:solidFill>
                <a:srgbClr val="FF0000"/>
              </a:solidFill>
            </a:endParaRPr>
          </a:p>
          <a:p>
            <a:pPr algn="ctr"/>
            <a:r>
              <a:rPr lang="it-IT" sz="1500" b="1" dirty="0" smtClean="0">
                <a:solidFill>
                  <a:srgbClr val="FF0000"/>
                </a:solidFill>
              </a:rPr>
              <a:t>G </a:t>
            </a:r>
            <a:r>
              <a:rPr lang="it-IT" sz="1500" b="1" dirty="0">
                <a:solidFill>
                  <a:srgbClr val="FF0000"/>
                </a:solidFill>
              </a:rPr>
              <a:t>Data Small Business </a:t>
            </a:r>
            <a:r>
              <a:rPr lang="it-IT" sz="1500" b="1" dirty="0" smtClean="0">
                <a:solidFill>
                  <a:srgbClr val="FF0000"/>
                </a:solidFill>
              </a:rPr>
              <a:t>Solution </a:t>
            </a:r>
          </a:p>
          <a:p>
            <a:pPr algn="ctr"/>
            <a:endParaRPr lang="it-IT" sz="1500" b="1" dirty="0" smtClean="0">
              <a:solidFill>
                <a:srgbClr val="FF0000"/>
              </a:solidFill>
            </a:endParaRPr>
          </a:p>
          <a:p>
            <a:pPr algn="ctr"/>
            <a:r>
              <a:rPr lang="it-IT" sz="1500" b="1" dirty="0" err="1"/>
              <a:t>AntiVirus</a:t>
            </a:r>
            <a:r>
              <a:rPr lang="it-IT" sz="1500" b="1" dirty="0"/>
              <a:t> Business </a:t>
            </a:r>
          </a:p>
          <a:p>
            <a:endParaRPr lang="it-IT" sz="1500" b="1" dirty="0" smtClean="0">
              <a:solidFill>
                <a:srgbClr val="FF0000"/>
              </a:solidFill>
            </a:endParaRPr>
          </a:p>
          <a:p>
            <a:endParaRPr lang="it-IT" sz="1500" dirty="0" smtClean="0"/>
          </a:p>
          <a:p>
            <a:endParaRPr lang="it-IT" sz="1500" dirty="0" smtClean="0"/>
          </a:p>
          <a:p>
            <a:endParaRPr lang="it-IT" sz="1500" dirty="0" smtClean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4098" y="3811018"/>
            <a:ext cx="1408829" cy="1877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feld 13"/>
          <p:cNvSpPr txBox="1"/>
          <p:nvPr/>
        </p:nvSpPr>
        <p:spPr>
          <a:xfrm>
            <a:off x="1778694" y="3313322"/>
            <a:ext cx="81677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 smtClean="0"/>
              <a:t>G Data Small Business Solution</a:t>
            </a:r>
            <a:endParaRPr lang="de-DE" sz="2000" b="1" dirty="0"/>
          </a:p>
        </p:txBody>
      </p:sp>
      <p:sp>
        <p:nvSpPr>
          <p:cNvPr id="15" name="Rechteck 14"/>
          <p:cNvSpPr/>
          <p:nvPr/>
        </p:nvSpPr>
        <p:spPr>
          <a:xfrm>
            <a:off x="6686905" y="4102195"/>
            <a:ext cx="453650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500" b="1" dirty="0">
                <a:solidFill>
                  <a:srgbClr val="FF0000"/>
                </a:solidFill>
              </a:rPr>
              <a:t>G Data Small Business Solution Plus</a:t>
            </a:r>
            <a:endParaRPr lang="it-IT" sz="1500" dirty="0"/>
          </a:p>
          <a:p>
            <a:endParaRPr lang="it-IT" sz="1500" b="1" dirty="0" smtClean="0"/>
          </a:p>
          <a:p>
            <a:pPr algn="ctr"/>
            <a:r>
              <a:rPr lang="it-IT" sz="1500" b="1" dirty="0" err="1" smtClean="0"/>
              <a:t>EndpointProtection</a:t>
            </a:r>
            <a:r>
              <a:rPr lang="it-IT" sz="1500" b="1" dirty="0" smtClean="0"/>
              <a:t> </a:t>
            </a:r>
          </a:p>
          <a:p>
            <a:endParaRPr lang="it-IT" sz="1500" dirty="0" smtClean="0"/>
          </a:p>
          <a:p>
            <a:pPr marL="342900" indent="-342900">
              <a:buFont typeface="Arial" pitchFamily="34" charset="0"/>
              <a:buChar char="•"/>
            </a:pPr>
            <a:endParaRPr lang="it-IT" sz="1500" dirty="0"/>
          </a:p>
        </p:txBody>
      </p:sp>
      <p:sp>
        <p:nvSpPr>
          <p:cNvPr id="16" name="Textfeld 15"/>
          <p:cNvSpPr txBox="1"/>
          <p:nvPr/>
        </p:nvSpPr>
        <p:spPr>
          <a:xfrm>
            <a:off x="813211" y="5589240"/>
            <a:ext cx="11130766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/>
              <a:t>Prezzi</a:t>
            </a:r>
            <a:r>
              <a:rPr lang="de-DE" sz="1400" dirty="0"/>
              <a:t> di </a:t>
            </a:r>
            <a:r>
              <a:rPr lang="de-DE" sz="1400" dirty="0" err="1"/>
              <a:t>listino</a:t>
            </a:r>
            <a:r>
              <a:rPr lang="de-DE" sz="1400" dirty="0" smtClean="0"/>
              <a:t>:  </a:t>
            </a:r>
            <a:r>
              <a:rPr lang="de-DE" sz="1400" b="1" dirty="0">
                <a:solidFill>
                  <a:srgbClr val="CC0000"/>
                </a:solidFill>
              </a:rPr>
              <a:t>5 WS + 1 FS </a:t>
            </a:r>
            <a:r>
              <a:rPr lang="de-DE" sz="1400" dirty="0"/>
              <a:t>–&gt; </a:t>
            </a:r>
            <a:r>
              <a:rPr lang="de-DE" sz="1400" b="1" dirty="0" smtClean="0"/>
              <a:t>SBS</a:t>
            </a:r>
            <a:r>
              <a:rPr lang="de-DE" sz="1400" dirty="0"/>
              <a:t>: </a:t>
            </a:r>
            <a:r>
              <a:rPr lang="de-DE" sz="1400" b="1" dirty="0">
                <a:solidFill>
                  <a:srgbClr val="CC0000"/>
                </a:solidFill>
              </a:rPr>
              <a:t>143,95</a:t>
            </a:r>
            <a:r>
              <a:rPr lang="de-DE" sz="1400" dirty="0">
                <a:solidFill>
                  <a:srgbClr val="CC0000"/>
                </a:solidFill>
              </a:rPr>
              <a:t> </a:t>
            </a:r>
            <a:r>
              <a:rPr lang="de-DE" sz="1400" dirty="0"/>
              <a:t>€ + IVA </a:t>
            </a:r>
            <a:r>
              <a:rPr lang="de-DE" sz="1400" dirty="0" smtClean="0"/>
              <a:t>| </a:t>
            </a:r>
            <a:r>
              <a:rPr lang="de-DE" sz="1400" b="1" dirty="0"/>
              <a:t>SBS Plus</a:t>
            </a:r>
            <a:r>
              <a:rPr lang="de-DE" sz="1400" dirty="0"/>
              <a:t>: </a:t>
            </a:r>
            <a:r>
              <a:rPr lang="de-DE" sz="1400" b="1" dirty="0"/>
              <a:t>172,91</a:t>
            </a:r>
            <a:r>
              <a:rPr lang="de-DE" sz="1400" dirty="0"/>
              <a:t> € + IVA</a:t>
            </a:r>
          </a:p>
          <a:p>
            <a:r>
              <a:rPr lang="de-DE" sz="1400" dirty="0"/>
              <a:t> </a:t>
            </a:r>
            <a:r>
              <a:rPr lang="de-DE" sz="1400" dirty="0" smtClean="0"/>
              <a:t>            </a:t>
            </a:r>
            <a:r>
              <a:rPr lang="de-DE" sz="1400" dirty="0" err="1" smtClean="0"/>
              <a:t>oppure</a:t>
            </a:r>
            <a:r>
              <a:rPr lang="de-DE" sz="1400" dirty="0" smtClean="0"/>
              <a:t> </a:t>
            </a:r>
            <a:r>
              <a:rPr lang="de-DE" sz="1400" b="1" dirty="0"/>
              <a:t>10 WS + 1 FS </a:t>
            </a:r>
            <a:r>
              <a:rPr lang="de-DE" sz="1400" dirty="0"/>
              <a:t>–&gt; </a:t>
            </a:r>
            <a:r>
              <a:rPr lang="de-DE" sz="1400" b="1" dirty="0"/>
              <a:t>SBS</a:t>
            </a:r>
            <a:r>
              <a:rPr lang="de-DE" sz="1400" dirty="0"/>
              <a:t>: </a:t>
            </a:r>
            <a:r>
              <a:rPr lang="de-DE" sz="1400" b="1" dirty="0"/>
              <a:t>173,80</a:t>
            </a:r>
            <a:r>
              <a:rPr lang="de-DE" sz="1400" dirty="0"/>
              <a:t> € + IVA | </a:t>
            </a:r>
            <a:r>
              <a:rPr lang="de-DE" sz="1400" b="1" dirty="0"/>
              <a:t>SBS Plus</a:t>
            </a:r>
            <a:r>
              <a:rPr lang="de-DE" sz="1400" dirty="0"/>
              <a:t>: </a:t>
            </a:r>
            <a:r>
              <a:rPr lang="de-DE" sz="1400" b="1" dirty="0"/>
              <a:t>208,56</a:t>
            </a:r>
            <a:r>
              <a:rPr lang="de-DE" sz="1400" dirty="0"/>
              <a:t> € + IVA</a:t>
            </a:r>
            <a:endParaRPr lang="it-IT" sz="1400" dirty="0"/>
          </a:p>
          <a:p>
            <a:endParaRPr lang="de-DE" sz="1500" dirty="0"/>
          </a:p>
        </p:txBody>
      </p:sp>
      <p:pic>
        <p:nvPicPr>
          <p:cNvPr id="17" name="Bild 6" descr="PPT Bottom 201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18" name="Bild 1" descr="Claim 2012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sp>
        <p:nvSpPr>
          <p:cNvPr id="19" name="Textfeld 18"/>
          <p:cNvSpPr txBox="1"/>
          <p:nvPr/>
        </p:nvSpPr>
        <p:spPr>
          <a:xfrm>
            <a:off x="0" y="238145"/>
            <a:ext cx="1219834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500" b="1" dirty="0" err="1" smtClean="0"/>
              <a:t>Ampio</a:t>
            </a:r>
            <a:r>
              <a:rPr lang="de-DE" sz="2500" b="1" dirty="0" smtClean="0"/>
              <a:t> </a:t>
            </a:r>
            <a:r>
              <a:rPr lang="de-DE" sz="2500" b="1" dirty="0" err="1" smtClean="0"/>
              <a:t>offering</a:t>
            </a:r>
            <a:r>
              <a:rPr lang="de-DE" sz="2500" b="1" dirty="0" smtClean="0"/>
              <a:t> per tutti i </a:t>
            </a:r>
            <a:r>
              <a:rPr lang="de-DE" sz="2500" b="1" dirty="0" err="1" smtClean="0"/>
              <a:t>tipi</a:t>
            </a:r>
            <a:r>
              <a:rPr lang="de-DE" sz="2500" b="1" dirty="0" smtClean="0"/>
              <a:t> di </a:t>
            </a:r>
            <a:r>
              <a:rPr lang="de-DE" sz="2500" b="1" dirty="0" err="1" smtClean="0"/>
              <a:t>target</a:t>
            </a:r>
            <a:endParaRPr lang="de-DE" sz="2500" b="1" dirty="0"/>
          </a:p>
        </p:txBody>
      </p:sp>
      <p:sp>
        <p:nvSpPr>
          <p:cNvPr id="23" name="Textfeld 22"/>
          <p:cNvSpPr txBox="1"/>
          <p:nvPr/>
        </p:nvSpPr>
        <p:spPr>
          <a:xfrm>
            <a:off x="612621" y="2547400"/>
            <a:ext cx="7142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</a:t>
            </a:r>
            <a:r>
              <a:rPr lang="de-DE" sz="1400" dirty="0" smtClean="0"/>
              <a:t> </a:t>
            </a:r>
            <a:r>
              <a:rPr lang="de-DE" sz="1400" dirty="0" err="1" smtClean="0"/>
              <a:t>Prezzi</a:t>
            </a:r>
            <a:r>
              <a:rPr lang="de-DE" sz="1400" dirty="0" smtClean="0"/>
              <a:t> di </a:t>
            </a:r>
            <a:r>
              <a:rPr lang="de-DE" sz="1400" dirty="0" err="1" smtClean="0"/>
              <a:t>listino</a:t>
            </a:r>
            <a:r>
              <a:rPr lang="de-DE" sz="1400" dirty="0" smtClean="0"/>
              <a:t>  a </a:t>
            </a:r>
            <a:r>
              <a:rPr lang="de-DE" sz="1400" dirty="0" err="1" smtClean="0"/>
              <a:t>partire</a:t>
            </a:r>
            <a:r>
              <a:rPr lang="de-DE" sz="1400" dirty="0" smtClean="0"/>
              <a:t> a da:  </a:t>
            </a:r>
            <a:r>
              <a:rPr lang="de-DE" sz="1400" b="1" dirty="0" err="1" smtClean="0"/>
              <a:t>AntiVirus</a:t>
            </a:r>
            <a:r>
              <a:rPr lang="de-DE" sz="1400" b="1" dirty="0" smtClean="0"/>
              <a:t>  </a:t>
            </a:r>
            <a:r>
              <a:rPr lang="de-DE" sz="1400" dirty="0" smtClean="0"/>
              <a:t>10 </a:t>
            </a:r>
            <a:r>
              <a:rPr lang="de-DE" sz="1400" dirty="0" err="1" smtClean="0"/>
              <a:t>lic</a:t>
            </a:r>
            <a:r>
              <a:rPr lang="de-DE" sz="1400" dirty="0" smtClean="0"/>
              <a:t>. </a:t>
            </a:r>
            <a:r>
              <a:rPr lang="de-DE" sz="1400" dirty="0" err="1" smtClean="0"/>
              <a:t>inc.</a:t>
            </a:r>
            <a:r>
              <a:rPr lang="de-DE" sz="1400" dirty="0" smtClean="0"/>
              <a:t> 5 </a:t>
            </a:r>
            <a:r>
              <a:rPr lang="de-DE" sz="1400" dirty="0" err="1" smtClean="0"/>
              <a:t>lic</a:t>
            </a:r>
            <a:r>
              <a:rPr lang="de-DE" sz="1400" dirty="0" smtClean="0"/>
              <a:t>. Mobile  </a:t>
            </a:r>
            <a:r>
              <a:rPr lang="de-DE" sz="1400" b="1" dirty="0">
                <a:solidFill>
                  <a:srgbClr val="CC0000"/>
                </a:solidFill>
              </a:rPr>
              <a:t> </a:t>
            </a:r>
            <a:r>
              <a:rPr lang="de-DE" sz="1400" dirty="0" smtClean="0"/>
              <a:t>–&gt; </a:t>
            </a:r>
            <a:r>
              <a:rPr lang="de-DE" sz="1400" b="1" dirty="0" smtClean="0">
                <a:solidFill>
                  <a:srgbClr val="FF0000"/>
                </a:solidFill>
              </a:rPr>
              <a:t>74,38 € </a:t>
            </a:r>
            <a:r>
              <a:rPr lang="de-DE" sz="1400" dirty="0" smtClean="0"/>
              <a:t>+ IVA</a:t>
            </a:r>
          </a:p>
          <a:p>
            <a:r>
              <a:rPr lang="de-DE" sz="1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337529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 bwMode="auto">
          <a:xfrm>
            <a:off x="0" y="1490400"/>
            <a:ext cx="121983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54" tIns="60977" rIns="121954" bIns="60977" anchor="ctr"/>
          <a:lstStyle/>
          <a:p>
            <a:pPr algn="ctr">
              <a:defRPr/>
            </a:pPr>
            <a:endParaRPr lang="de-DE" sz="5300" dirty="0">
              <a:cs typeface="Arial" pitchFamily="34" charset="0"/>
            </a:endParaRPr>
          </a:p>
        </p:txBody>
      </p:sp>
      <p:sp>
        <p:nvSpPr>
          <p:cNvPr id="33794" name="AutoShape 2" descr="https://corp.gdatasoftware.com/index.php?eID=tx_nawsecuredl&amp;u=673&amp;file=fileadmin/download_center/Products/Generation2012/BoxShots/UK/MS/GDMS2012%20EN%20SK2%20KM35%203D%20RGB.jpg&amp;t=1310822725&amp;hash=7223820ffcf2cf9a83eebb0a4f94dedd0d3f58c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sp>
        <p:nvSpPr>
          <p:cNvPr id="33796" name="AutoShape 4" descr="https://corp.gdatasoftware.com/index.php?eID=tx_nawsecuredl&amp;u=673&amp;file=fileadmin/download_center/Products/Generation2012/BoxShots/UK/MS/GDMS2012%20EN%20SK2%20KM35%203D%20RGB.jpg&amp;t=1310822725&amp;hash=7223820ffcf2cf9a83eebb0a4f94dedd0d3f58c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sp>
        <p:nvSpPr>
          <p:cNvPr id="9" name="CasellaDiTesto 3"/>
          <p:cNvSpPr txBox="1"/>
          <p:nvPr/>
        </p:nvSpPr>
        <p:spPr>
          <a:xfrm>
            <a:off x="842591" y="1340768"/>
            <a:ext cx="109452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rgbClr val="FF0000"/>
                </a:solidFill>
                <a:latin typeface="Myriad Pro" pitchFamily="34" charset="0"/>
              </a:rPr>
              <a:t>IN</a:t>
            </a:r>
            <a:r>
              <a:rPr lang="en-US" sz="6600" dirty="0" smtClean="0">
                <a:latin typeface="Myriad Pro" pitchFamily="34" charset="0"/>
              </a:rPr>
              <a:t>-</a:t>
            </a:r>
            <a:r>
              <a:rPr lang="en-US" sz="6600" dirty="0" err="1" smtClean="0">
                <a:latin typeface="Myriad Pro" pitchFamily="34" charset="0"/>
              </a:rPr>
              <a:t>Formazione</a:t>
            </a:r>
            <a:r>
              <a:rPr lang="en-US" sz="6600" dirty="0" smtClean="0">
                <a:latin typeface="Myriad Pro" pitchFamily="34" charset="0"/>
              </a:rPr>
              <a:t> Tecnica </a:t>
            </a:r>
            <a:endParaRPr lang="en-US" sz="6600" dirty="0">
              <a:latin typeface="Myriad Pro" pitchFamily="34" charset="0"/>
            </a:endParaRPr>
          </a:p>
        </p:txBody>
      </p:sp>
      <p:pic>
        <p:nvPicPr>
          <p:cNvPr id="7" name="Bild 6" descr="PPT Bottom 201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8" name="Bild 1" descr="Claim 201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pic>
        <p:nvPicPr>
          <p:cNvPr id="10" name="Bild 8" descr="G Data-Logo Glas.png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8490" y="276207"/>
            <a:ext cx="921369" cy="1214194"/>
          </a:xfrm>
          <a:prstGeom prst="rect">
            <a:avLst/>
          </a:prstGeom>
        </p:spPr>
      </p:pic>
      <p:pic>
        <p:nvPicPr>
          <p:cNvPr id="11" name="Immagine 10" descr="softwareR375_30lug0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6527" y="2708920"/>
            <a:ext cx="11665296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8168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b="6038"/>
          <a:stretch>
            <a:fillRect/>
          </a:stretch>
        </p:blipFill>
        <p:spPr bwMode="auto">
          <a:xfrm rot="21346212">
            <a:off x="2558" y="2254274"/>
            <a:ext cx="2666556" cy="3068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3" name="Rechteck 2"/>
          <p:cNvSpPr/>
          <p:nvPr/>
        </p:nvSpPr>
        <p:spPr>
          <a:xfrm>
            <a:off x="2786050" y="2428868"/>
            <a:ext cx="19103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smtClean="0">
                <a:latin typeface="Myriad Pro" pitchFamily="34" charset="0"/>
              </a:rPr>
              <a:t> </a:t>
            </a:r>
            <a:endParaRPr lang="de-DE" dirty="0">
              <a:latin typeface="Myriad Pro" pitchFamily="34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2498775" y="2798200"/>
            <a:ext cx="9699575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 eaLnBrk="1" hangingPunct="1">
              <a:spcBef>
                <a:spcPct val="50000"/>
              </a:spcBef>
              <a:buFont typeface="Arial" pitchFamily="34" charset="0"/>
              <a:buChar char="•"/>
              <a:tabLst>
                <a:tab pos="5645150" algn="l"/>
              </a:tabLst>
            </a:pPr>
            <a:r>
              <a:rPr lang="de-DE" sz="3000" dirty="0" smtClean="0"/>
              <a:t>1985: Anno della </a:t>
            </a:r>
            <a:r>
              <a:rPr lang="de-DE" sz="3000" dirty="0" err="1" smtClean="0"/>
              <a:t>Fondazione</a:t>
            </a:r>
            <a:endParaRPr lang="de-DE" sz="3000" dirty="0" smtClean="0"/>
          </a:p>
          <a:p>
            <a:pPr marL="361950" indent="-361950">
              <a:spcBef>
                <a:spcPct val="50000"/>
              </a:spcBef>
              <a:buFont typeface="Arial" pitchFamily="34" charset="0"/>
              <a:buChar char="•"/>
              <a:tabLst>
                <a:tab pos="5645150" algn="l"/>
              </a:tabLst>
            </a:pPr>
            <a:r>
              <a:rPr lang="de-DE" sz="3000" dirty="0"/>
              <a:t>300: </a:t>
            </a:r>
            <a:r>
              <a:rPr lang="de-DE" sz="3000" dirty="0" err="1"/>
              <a:t>il</a:t>
            </a:r>
            <a:r>
              <a:rPr lang="de-DE" sz="3000" dirty="0"/>
              <a:t> </a:t>
            </a:r>
            <a:r>
              <a:rPr lang="de-DE" sz="3000" dirty="0" err="1"/>
              <a:t>numero</a:t>
            </a:r>
            <a:r>
              <a:rPr lang="de-DE" sz="3000" dirty="0"/>
              <a:t> delle </a:t>
            </a:r>
            <a:r>
              <a:rPr lang="de-DE" sz="3000" dirty="0" err="1"/>
              <a:t>risorse</a:t>
            </a:r>
            <a:r>
              <a:rPr lang="de-DE" sz="3000" dirty="0"/>
              <a:t> </a:t>
            </a:r>
            <a:r>
              <a:rPr lang="de-DE" sz="3000" dirty="0" err="1"/>
              <a:t>divise</a:t>
            </a:r>
            <a:r>
              <a:rPr lang="de-DE" sz="3000" dirty="0"/>
              <a:t> in </a:t>
            </a:r>
            <a:r>
              <a:rPr lang="de-DE" sz="3000" dirty="0" err="1"/>
              <a:t>dipartimenti</a:t>
            </a:r>
            <a:r>
              <a:rPr lang="de-DE" sz="3000" dirty="0"/>
              <a:t> </a:t>
            </a:r>
          </a:p>
          <a:p>
            <a:pPr marL="361950" indent="-361950">
              <a:spcBef>
                <a:spcPct val="50000"/>
              </a:spcBef>
              <a:buFont typeface="Arial" pitchFamily="34" charset="0"/>
              <a:buChar char="•"/>
              <a:tabLst>
                <a:tab pos="5645150" algn="l"/>
              </a:tabLst>
            </a:pPr>
            <a:r>
              <a:rPr lang="de-DE" sz="3000" dirty="0"/>
              <a:t>60: </a:t>
            </a:r>
            <a:r>
              <a:rPr lang="de-DE" sz="3000" dirty="0" err="1"/>
              <a:t>il</a:t>
            </a:r>
            <a:r>
              <a:rPr lang="de-DE" sz="3000" dirty="0"/>
              <a:t> </a:t>
            </a:r>
            <a:r>
              <a:rPr lang="de-DE" sz="3000" dirty="0" err="1"/>
              <a:t>numero</a:t>
            </a:r>
            <a:r>
              <a:rPr lang="de-DE" sz="3000" dirty="0"/>
              <a:t> di </a:t>
            </a:r>
            <a:r>
              <a:rPr lang="de-DE" sz="3000" dirty="0" err="1"/>
              <a:t>Paesi</a:t>
            </a:r>
            <a:r>
              <a:rPr lang="de-DE" sz="3000" dirty="0"/>
              <a:t> in </a:t>
            </a:r>
            <a:r>
              <a:rPr lang="de-DE" sz="3000" dirty="0" err="1"/>
              <a:t>cui</a:t>
            </a:r>
            <a:r>
              <a:rPr lang="de-DE" sz="3000" dirty="0"/>
              <a:t> G Data è </a:t>
            </a:r>
            <a:r>
              <a:rPr lang="de-DE" sz="3000" dirty="0" err="1"/>
              <a:t>presente</a:t>
            </a:r>
            <a:r>
              <a:rPr lang="de-DE" sz="3000" dirty="0"/>
              <a:t> </a:t>
            </a:r>
          </a:p>
          <a:p>
            <a:pPr marL="361950" indent="-361950">
              <a:spcBef>
                <a:spcPct val="50000"/>
              </a:spcBef>
              <a:buFont typeface="Arial" pitchFamily="34" charset="0"/>
              <a:buChar char="•"/>
              <a:tabLst>
                <a:tab pos="5645150" algn="l"/>
              </a:tabLst>
            </a:pPr>
            <a:r>
              <a:rPr lang="de-DE" sz="3000" dirty="0"/>
              <a:t>2010: anno di </a:t>
            </a:r>
            <a:r>
              <a:rPr lang="de-DE" sz="3000" dirty="0" err="1"/>
              <a:t>apertura</a:t>
            </a:r>
            <a:r>
              <a:rPr lang="de-DE" sz="3000" dirty="0"/>
              <a:t> della </a:t>
            </a:r>
            <a:r>
              <a:rPr lang="de-DE" sz="3000" dirty="0" err="1"/>
              <a:t>filiale</a:t>
            </a:r>
            <a:r>
              <a:rPr lang="de-DE" sz="3000" dirty="0"/>
              <a:t> </a:t>
            </a:r>
            <a:r>
              <a:rPr lang="de-DE" sz="3000" dirty="0" err="1"/>
              <a:t>italiana</a:t>
            </a:r>
            <a:r>
              <a:rPr lang="de-DE" sz="3000" dirty="0"/>
              <a:t> per </a:t>
            </a:r>
            <a:r>
              <a:rPr lang="de-DE" sz="3000" dirty="0" err="1"/>
              <a:t>il</a:t>
            </a:r>
            <a:r>
              <a:rPr lang="de-DE" sz="3000" dirty="0"/>
              <a:t> B2C e B2B 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1490400"/>
            <a:ext cx="121983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5000" b="1" dirty="0"/>
              <a:t>I </a:t>
            </a:r>
            <a:r>
              <a:rPr lang="en-US" sz="5000" b="1" dirty="0" err="1"/>
              <a:t>numeri</a:t>
            </a:r>
            <a:endParaRPr lang="en-US" sz="5000" b="1" dirty="0"/>
          </a:p>
        </p:txBody>
      </p:sp>
      <p:pic>
        <p:nvPicPr>
          <p:cNvPr id="6" name="Bild 6" descr="PPT Bottom 201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7" name="Bild 1" descr="Claim 201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pic>
        <p:nvPicPr>
          <p:cNvPr id="10" name="Bild 8" descr="G Data-Logo Glas.png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8490" y="276207"/>
            <a:ext cx="921369" cy="1214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0" y="548680"/>
            <a:ext cx="122019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/>
              <a:t>G Data Software AG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83365" y="2773500"/>
            <a:ext cx="11260426" cy="4293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yriad Pro"/>
                <a:ea typeface="Calibri" pitchFamily="34" charset="0"/>
                <a:cs typeface="Times New Roman" pitchFamily="18" charset="0"/>
              </a:rPr>
              <a:t>					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2500" b="1" dirty="0">
                <a:latin typeface="Myriad Pro"/>
                <a:ea typeface="Calibri" pitchFamily="34" charset="0"/>
                <a:cs typeface="Times New Roman" pitchFamily="18" charset="0"/>
              </a:rPr>
              <a:t>	</a:t>
            </a:r>
            <a:r>
              <a:rPr lang="it-IT" sz="2500" b="1" dirty="0" smtClean="0">
                <a:latin typeface="Myriad Pro"/>
                <a:ea typeface="Calibri" pitchFamily="34" charset="0"/>
                <a:cs typeface="Times New Roman" pitchFamily="18" charset="0"/>
              </a:rPr>
              <a:t>					</a:t>
            </a:r>
            <a:endParaRPr lang="it-IT" sz="2000" dirty="0">
              <a:latin typeface="Myriad Pro"/>
              <a:ea typeface="Calibri" pitchFamily="34" charset="0"/>
              <a:cs typeface="Times New Roman" pitchFamily="18" charset="0"/>
            </a:endParaRPr>
          </a:p>
          <a:p>
            <a:pPr lvl="0" eaLnBrk="1" hangingPunct="1"/>
            <a:r>
              <a:rPr lang="it-IT" sz="2500" dirty="0" smtClean="0">
                <a:latin typeface="Myriad Pro"/>
                <a:ea typeface="Calibri" pitchFamily="34" charset="0"/>
                <a:cs typeface="Arial" pitchFamily="34" charset="0"/>
              </a:rPr>
              <a:t>Fondata </a:t>
            </a:r>
            <a:r>
              <a:rPr lang="it-IT" sz="2500" dirty="0">
                <a:latin typeface="Myriad Pro"/>
                <a:ea typeface="Calibri" pitchFamily="34" charset="0"/>
                <a:cs typeface="Arial" pitchFamily="34" charset="0"/>
              </a:rPr>
              <a:t>a Bochum nel 1985, l’azienda si è rapidamente affermata nel mercato </a:t>
            </a:r>
            <a:r>
              <a:rPr lang="it-IT" sz="2500" i="1" dirty="0">
                <a:latin typeface="Myriad Pro"/>
                <a:ea typeface="Calibri" pitchFamily="34" charset="0"/>
                <a:cs typeface="Arial" pitchFamily="34" charset="0"/>
              </a:rPr>
              <a:t>home</a:t>
            </a:r>
            <a:r>
              <a:rPr lang="it-IT" sz="2500" dirty="0">
                <a:latin typeface="Myriad Pro"/>
                <a:ea typeface="Calibri" pitchFamily="34" charset="0"/>
                <a:cs typeface="Arial" pitchFamily="34" charset="0"/>
              </a:rPr>
              <a:t> grazie alla scoperta e all’intercettazione di minacce informatiche sempre più evolute.</a:t>
            </a:r>
          </a:p>
          <a:p>
            <a:pPr lvl="0" eaLnBrk="1" hangingPunct="1"/>
            <a:endParaRPr lang="it-IT" sz="2000" dirty="0">
              <a:latin typeface="Myriad Pro"/>
              <a:cs typeface="Arial" pitchFamily="34" charset="0"/>
            </a:endParaRPr>
          </a:p>
          <a:p>
            <a:pPr lvl="0"/>
            <a:r>
              <a:rPr lang="it-IT" sz="2500" b="1" dirty="0">
                <a:latin typeface="Myriad Pro"/>
                <a:ea typeface="Calibri" pitchFamily="34" charset="0"/>
                <a:cs typeface="Arial" pitchFamily="34" charset="0"/>
              </a:rPr>
              <a:t>Garantire ad ogni utente il massimo livello di protezione</a:t>
            </a:r>
            <a:r>
              <a:rPr lang="it-IT" sz="2500" dirty="0">
                <a:latin typeface="Myriad Pro"/>
                <a:ea typeface="Calibri" pitchFamily="34" charset="0"/>
                <a:cs typeface="Arial" pitchFamily="34" charset="0"/>
              </a:rPr>
              <a:t> per ogni tipo di minaccia è, infatti, la </a:t>
            </a:r>
            <a:r>
              <a:rPr lang="it-IT" sz="2500" b="1" dirty="0">
                <a:latin typeface="Myriad Pro"/>
                <a:ea typeface="Calibri" pitchFamily="34" charset="0"/>
                <a:cs typeface="Arial" pitchFamily="34" charset="0"/>
              </a:rPr>
              <a:t>missione</a:t>
            </a:r>
            <a:r>
              <a:rPr lang="it-IT" sz="2500" dirty="0">
                <a:latin typeface="Myriad Pro"/>
                <a:ea typeface="Calibri" pitchFamily="34" charset="0"/>
                <a:cs typeface="Arial" pitchFamily="34" charset="0"/>
              </a:rPr>
              <a:t> che da sempre compiono i professionisti del Gruppo G Data</a:t>
            </a:r>
            <a:endParaRPr lang="de-DE" sz="2500" dirty="0">
              <a:latin typeface="Myriad Pro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963561" y="471101"/>
            <a:ext cx="27122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yriad Pro"/>
                <a:ea typeface="Calibri" pitchFamily="34" charset="0"/>
                <a:cs typeface="Arial" pitchFamily="34" charset="0"/>
              </a:rPr>
              <a:t>. 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Bild 8" descr="G Data-Logo Glas.pn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72023" y="141003"/>
            <a:ext cx="921369" cy="1214194"/>
          </a:xfrm>
          <a:prstGeom prst="rect">
            <a:avLst/>
          </a:prstGeom>
        </p:spPr>
      </p:pic>
      <p:pic>
        <p:nvPicPr>
          <p:cNvPr id="9" name="Bild 6" descr="PPT Bottom 201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10" name="Bild 1" descr="Claim 201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pic>
        <p:nvPicPr>
          <p:cNvPr id="11" name="Picture 5" descr="Kö17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3375" y="1484784"/>
            <a:ext cx="5257295" cy="18722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Textfeld 2"/>
          <p:cNvSpPr txBox="1"/>
          <p:nvPr/>
        </p:nvSpPr>
        <p:spPr>
          <a:xfrm>
            <a:off x="5811143" y="1484784"/>
            <a:ext cx="596986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/>
            <a:r>
              <a:rPr lang="it-IT" sz="2500" b="1" dirty="0">
                <a:latin typeface="Myriad Pro"/>
                <a:ea typeface="Calibri" pitchFamily="34" charset="0"/>
                <a:cs typeface="Times New Roman" pitchFamily="18" charset="0"/>
              </a:rPr>
              <a:t>G Data Software AG</a:t>
            </a:r>
            <a:r>
              <a:rPr lang="it-IT" sz="2500" dirty="0">
                <a:latin typeface="Myriad Pro"/>
                <a:ea typeface="Calibri" pitchFamily="34" charset="0"/>
                <a:cs typeface="Times New Roman" pitchFamily="18" charset="0"/>
              </a:rPr>
              <a:t> è un’azienda </a:t>
            </a:r>
            <a:r>
              <a:rPr lang="it-IT" sz="2500" dirty="0" smtClean="0">
                <a:latin typeface="Myriad Pro"/>
                <a:ea typeface="Calibri" pitchFamily="34" charset="0"/>
                <a:cs typeface="Times New Roman" pitchFamily="18" charset="0"/>
              </a:rPr>
              <a:t>tedesca </a:t>
            </a:r>
            <a:r>
              <a:rPr lang="it-IT" sz="2500" dirty="0">
                <a:latin typeface="Myriad Pro"/>
                <a:ea typeface="Calibri" pitchFamily="34" charset="0"/>
                <a:cs typeface="Times New Roman" pitchFamily="18" charset="0"/>
              </a:rPr>
              <a:t>specializzata nello </a:t>
            </a:r>
            <a:r>
              <a:rPr lang="it-IT" sz="2500" dirty="0" smtClean="0">
                <a:latin typeface="Myriad Pro"/>
                <a:ea typeface="Calibri" pitchFamily="34" charset="0"/>
                <a:cs typeface="Times New Roman" pitchFamily="18" charset="0"/>
              </a:rPr>
              <a:t>sviluppo</a:t>
            </a:r>
            <a:r>
              <a:rPr lang="it-IT" sz="2500" dirty="0">
                <a:latin typeface="Myriad Pro"/>
                <a:ea typeface="Calibri" pitchFamily="34" charset="0"/>
                <a:cs typeface="Times New Roman" pitchFamily="18" charset="0"/>
              </a:rPr>
              <a:t>, </a:t>
            </a:r>
            <a:r>
              <a:rPr lang="it-IT" sz="2500" dirty="0" smtClean="0">
                <a:latin typeface="Myriad Pro"/>
                <a:ea typeface="Calibri" pitchFamily="34" charset="0"/>
                <a:cs typeface="Times New Roman" pitchFamily="18" charset="0"/>
              </a:rPr>
              <a:t>produzione </a:t>
            </a:r>
            <a:r>
              <a:rPr lang="it-IT" sz="2500" dirty="0">
                <a:latin typeface="Myriad Pro"/>
                <a:ea typeface="Calibri" pitchFamily="34" charset="0"/>
                <a:cs typeface="Times New Roman" pitchFamily="18" charset="0"/>
              </a:rPr>
              <a:t>e commercializzazione </a:t>
            </a:r>
            <a:r>
              <a:rPr lang="it-IT" sz="2500" dirty="0" smtClean="0">
                <a:latin typeface="Myriad Pro"/>
                <a:ea typeface="Calibri" pitchFamily="34" charset="0"/>
                <a:cs typeface="Times New Roman" pitchFamily="18" charset="0"/>
              </a:rPr>
              <a:t>di prodotti </a:t>
            </a:r>
            <a:r>
              <a:rPr lang="it-IT" sz="2500" dirty="0">
                <a:latin typeface="Myriad Pro"/>
                <a:ea typeface="Calibri" pitchFamily="34" charset="0"/>
                <a:cs typeface="Times New Roman" pitchFamily="18" charset="0"/>
              </a:rPr>
              <a:t>dedicati alla </a:t>
            </a:r>
            <a:r>
              <a:rPr lang="it-IT" sz="2500" dirty="0" smtClean="0">
                <a:latin typeface="Myriad Pro"/>
                <a:ea typeface="Calibri" pitchFamily="34" charset="0"/>
                <a:cs typeface="Times New Roman" pitchFamily="18" charset="0"/>
              </a:rPr>
              <a:t>sicurezza informatica</a:t>
            </a:r>
            <a:r>
              <a:rPr lang="it-IT" sz="2500" dirty="0">
                <a:latin typeface="Myriad Pro"/>
                <a:ea typeface="Calibri" pitchFamily="34" charset="0"/>
                <a:cs typeface="Times New Roman" pitchFamily="18" charset="0"/>
              </a:rPr>
              <a:t>.</a:t>
            </a:r>
          </a:p>
          <a:p>
            <a:endParaRPr lang="de-DE" sz="2500" dirty="0"/>
          </a:p>
        </p:txBody>
      </p:sp>
    </p:spTree>
    <p:extLst>
      <p:ext uri="{BB962C8B-B14F-4D97-AF65-F5344CB8AC3E}">
        <p14:creationId xmlns:p14="http://schemas.microsoft.com/office/powerpoint/2010/main" xmlns="" val="55995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 bwMode="auto">
          <a:xfrm>
            <a:off x="0" y="720692"/>
            <a:ext cx="121983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54" tIns="60977" rIns="121954" bIns="60977" anchor="ctr"/>
          <a:lstStyle/>
          <a:p>
            <a:pPr algn="ctr">
              <a:defRPr/>
            </a:pPr>
            <a:endParaRPr lang="de-DE" sz="5300" dirty="0">
              <a:ea typeface="+mj-ea"/>
              <a:cs typeface="Arial" pitchFamily="34" charset="0"/>
            </a:endParaRPr>
          </a:p>
        </p:txBody>
      </p:sp>
      <p:sp>
        <p:nvSpPr>
          <p:cNvPr id="5" name="Titel 1"/>
          <p:cNvSpPr txBox="1">
            <a:spLocks/>
          </p:cNvSpPr>
          <p:nvPr/>
        </p:nvSpPr>
        <p:spPr bwMode="auto">
          <a:xfrm>
            <a:off x="0" y="1488777"/>
            <a:ext cx="121983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54" tIns="60977" rIns="121954" bIns="60977" anchor="ctr"/>
          <a:lstStyle/>
          <a:p>
            <a:pPr algn="ctr"/>
            <a:endParaRPr lang="en-US" sz="4400" b="1" dirty="0" smtClean="0"/>
          </a:p>
          <a:p>
            <a:pPr algn="ctr"/>
            <a:r>
              <a:rPr lang="en-US" sz="4400" b="1" dirty="0" smtClean="0"/>
              <a:t>Test </a:t>
            </a:r>
            <a:r>
              <a:rPr lang="en-US" sz="4400" b="1" dirty="0"/>
              <a:t>di </a:t>
            </a:r>
            <a:r>
              <a:rPr lang="en-US" sz="4400" b="1" dirty="0" err="1"/>
              <a:t>gruppo</a:t>
            </a:r>
            <a:r>
              <a:rPr lang="en-US" sz="4400" b="1" dirty="0"/>
              <a:t> di AV-Comparatives 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1994719" y="4365104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BE" b="1" dirty="0"/>
          </a:p>
        </p:txBody>
      </p:sp>
      <p:sp>
        <p:nvSpPr>
          <p:cNvPr id="12" name="Tekstvak 11"/>
          <p:cNvSpPr txBox="1"/>
          <p:nvPr/>
        </p:nvSpPr>
        <p:spPr>
          <a:xfrm>
            <a:off x="7192865" y="4284385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BE" b="1" dirty="0"/>
          </a:p>
        </p:txBody>
      </p:sp>
      <p:sp>
        <p:nvSpPr>
          <p:cNvPr id="13" name="Tekstvak 12"/>
          <p:cNvSpPr txBox="1"/>
          <p:nvPr/>
        </p:nvSpPr>
        <p:spPr>
          <a:xfrm>
            <a:off x="1994719" y="5046275"/>
            <a:ext cx="475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endParaRPr lang="nl-BE" sz="2400" dirty="0" smtClean="0"/>
          </a:p>
        </p:txBody>
      </p:sp>
      <p:sp>
        <p:nvSpPr>
          <p:cNvPr id="14" name="Tekstvak 13"/>
          <p:cNvSpPr txBox="1"/>
          <p:nvPr/>
        </p:nvSpPr>
        <p:spPr>
          <a:xfrm>
            <a:off x="7107287" y="4974267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BE" sz="2400" dirty="0"/>
          </a:p>
        </p:txBody>
      </p:sp>
      <p:pic>
        <p:nvPicPr>
          <p:cNvPr id="15" name="Picture 2" descr="C:\Users\Paola\AppData\Local\Microsoft\Windows\Temporary Internet Files\Content.Outlook\1Z7SYW6R\grafico_low_is_better_marzo_2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527" y="3140968"/>
            <a:ext cx="5256584" cy="2952328"/>
          </a:xfrm>
          <a:prstGeom prst="rect">
            <a:avLst/>
          </a:prstGeom>
          <a:noFill/>
        </p:spPr>
      </p:pic>
      <p:pic>
        <p:nvPicPr>
          <p:cNvPr id="16" name="Immagine 4" descr="logo_od_ADV_mar2012_RGB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19" t="4651" b="4633"/>
          <a:stretch>
            <a:fillRect/>
          </a:stretch>
        </p:blipFill>
        <p:spPr bwMode="auto">
          <a:xfrm>
            <a:off x="5667127" y="2636912"/>
            <a:ext cx="2160240" cy="12241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feld 1"/>
          <p:cNvSpPr txBox="1"/>
          <p:nvPr/>
        </p:nvSpPr>
        <p:spPr>
          <a:xfrm>
            <a:off x="5595119" y="4149080"/>
            <a:ext cx="597666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/>
              <a:t>Grazie alla tecnologia DOUBLESCAN, G Data ha </a:t>
            </a:r>
            <a:r>
              <a:rPr lang="it-IT" sz="2000" b="1" dirty="0"/>
              <a:t>ottenuto il miglior risultato nella prova di certificazione ricevendo il prestigioso riconoscimento 'Advanced +'.</a:t>
            </a:r>
            <a:r>
              <a:rPr lang="it-IT" sz="2000" dirty="0"/>
              <a:t> </a:t>
            </a:r>
          </a:p>
          <a:p>
            <a:endParaRPr lang="it-IT" sz="2000" dirty="0"/>
          </a:p>
          <a:p>
            <a:r>
              <a:rPr lang="it-IT" sz="2400" b="1" dirty="0"/>
              <a:t>Livello di </a:t>
            </a:r>
            <a:r>
              <a:rPr lang="it-IT" sz="2400" b="1" dirty="0" err="1"/>
              <a:t>detection</a:t>
            </a:r>
            <a:r>
              <a:rPr lang="it-IT" sz="2400" b="1" dirty="0"/>
              <a:t> rate: 99,7%</a:t>
            </a:r>
          </a:p>
          <a:p>
            <a:endParaRPr lang="de-DE" dirty="0"/>
          </a:p>
        </p:txBody>
      </p:sp>
      <p:pic>
        <p:nvPicPr>
          <p:cNvPr id="17" name="Bild 6" descr="PPT Bottom 201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18" name="Bild 1" descr="Claim 201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pic>
        <p:nvPicPr>
          <p:cNvPr id="21" name="Bild 8" descr="G Data-Logo Glas.png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8490" y="276207"/>
            <a:ext cx="921369" cy="1214194"/>
          </a:xfrm>
          <a:prstGeom prst="rect">
            <a:avLst/>
          </a:prstGeom>
        </p:spPr>
      </p:pic>
      <p:pic>
        <p:nvPicPr>
          <p:cNvPr id="19" name="Picture 5" descr="AVK-DoubleScan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835479" y="2492896"/>
            <a:ext cx="1944216" cy="1333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 descr="https://corp.gdatasoftware.com/index.php?eID=tx_nawsecuredl&amp;u=673&amp;file=fileadmin/download_center/Products/Generation2012/BoxShots/UK/MS/GDMS2012%20EN%20SK2%20KM35%203D%20RGB.jpg&amp;t=1310822725&amp;hash=7223820ffcf2cf9a83eebb0a4f94dedd0d3f58c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sp>
        <p:nvSpPr>
          <p:cNvPr id="33796" name="AutoShape 4" descr="https://corp.gdatasoftware.com/index.php?eID=tx_nawsecuredl&amp;u=673&amp;file=fileadmin/download_center/Products/Generation2012/BoxShots/UK/MS/GDMS2012%20EN%20SK2%20KM35%203D%20RGB.jpg&amp;t=1310822725&amp;hash=7223820ffcf2cf9a83eebb0a4f94dedd0d3f58c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8490" y="1525973"/>
            <a:ext cx="6412035" cy="4739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917" y="1691380"/>
            <a:ext cx="5006573" cy="2151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631917" y="1044025"/>
            <a:ext cx="48911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 smtClean="0"/>
              <a:t>Prodotti</a:t>
            </a:r>
            <a:r>
              <a:rPr lang="de-DE" b="1" dirty="0" smtClean="0"/>
              <a:t> Consumer</a:t>
            </a:r>
            <a:endParaRPr lang="de-DE" b="1" dirty="0"/>
          </a:p>
        </p:txBody>
      </p:sp>
      <p:sp>
        <p:nvSpPr>
          <p:cNvPr id="3" name="Textfeld 2"/>
          <p:cNvSpPr txBox="1"/>
          <p:nvPr/>
        </p:nvSpPr>
        <p:spPr>
          <a:xfrm>
            <a:off x="631917" y="3895797"/>
            <a:ext cx="503521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 err="1" smtClean="0"/>
              <a:t>AntiVirus</a:t>
            </a:r>
            <a:r>
              <a:rPr lang="de-DE" sz="1800" dirty="0" smtClean="0"/>
              <a:t> </a:t>
            </a:r>
            <a:r>
              <a:rPr lang="de-DE" sz="1800" b="1" dirty="0" smtClean="0">
                <a:solidFill>
                  <a:srgbClr val="CC0000"/>
                </a:solidFill>
              </a:rPr>
              <a:t>2 PC </a:t>
            </a:r>
            <a:r>
              <a:rPr lang="de-DE" sz="1800" dirty="0" smtClean="0"/>
              <a:t>e </a:t>
            </a:r>
            <a:r>
              <a:rPr lang="de-DE" sz="1800" b="1" dirty="0" smtClean="0"/>
              <a:t>3 PC</a:t>
            </a:r>
          </a:p>
          <a:p>
            <a:r>
              <a:rPr lang="de-DE" sz="1800" dirty="0" err="1" smtClean="0"/>
              <a:t>InternetSecurity</a:t>
            </a:r>
            <a:r>
              <a:rPr lang="de-DE" sz="1800" dirty="0" smtClean="0"/>
              <a:t> </a:t>
            </a:r>
            <a:r>
              <a:rPr lang="de-DE" sz="1800" b="1" dirty="0" smtClean="0">
                <a:solidFill>
                  <a:srgbClr val="CC0000"/>
                </a:solidFill>
              </a:rPr>
              <a:t>2 PC </a:t>
            </a:r>
            <a:r>
              <a:rPr lang="de-DE" sz="1800" dirty="0" smtClean="0"/>
              <a:t>e </a:t>
            </a:r>
            <a:r>
              <a:rPr lang="de-DE" sz="1800" b="1" dirty="0" smtClean="0"/>
              <a:t>3 PC</a:t>
            </a:r>
          </a:p>
          <a:p>
            <a:r>
              <a:rPr lang="de-DE" sz="1800" dirty="0" err="1" smtClean="0"/>
              <a:t>TotalProtection</a:t>
            </a:r>
            <a:r>
              <a:rPr lang="de-DE" sz="1800" dirty="0" smtClean="0"/>
              <a:t> </a:t>
            </a:r>
            <a:r>
              <a:rPr lang="de-DE" sz="1800" b="1" dirty="0" smtClean="0">
                <a:solidFill>
                  <a:srgbClr val="CC0000"/>
                </a:solidFill>
              </a:rPr>
              <a:t>2 PC </a:t>
            </a:r>
            <a:r>
              <a:rPr lang="de-DE" sz="1800" dirty="0" smtClean="0"/>
              <a:t>e </a:t>
            </a:r>
            <a:r>
              <a:rPr lang="de-DE" sz="1800" b="1" dirty="0" smtClean="0"/>
              <a:t>3 PC</a:t>
            </a:r>
          </a:p>
          <a:p>
            <a:r>
              <a:rPr lang="de-DE" sz="1800" dirty="0" err="1" smtClean="0"/>
              <a:t>InternetSecurity</a:t>
            </a:r>
            <a:r>
              <a:rPr lang="de-DE" sz="1800" dirty="0" smtClean="0"/>
              <a:t> per </a:t>
            </a:r>
            <a:r>
              <a:rPr lang="de-DE" sz="1800" dirty="0" err="1" smtClean="0"/>
              <a:t>Netbook</a:t>
            </a:r>
            <a:endParaRPr lang="de-DE" sz="1800" dirty="0" smtClean="0"/>
          </a:p>
          <a:p>
            <a:endParaRPr lang="de-DE" sz="1800" dirty="0"/>
          </a:p>
          <a:p>
            <a:r>
              <a:rPr lang="de-DE" sz="1800" dirty="0" smtClean="0"/>
              <a:t>In più per </a:t>
            </a:r>
            <a:r>
              <a:rPr lang="de-DE" sz="1800" dirty="0" err="1" smtClean="0"/>
              <a:t>smartphone</a:t>
            </a:r>
            <a:r>
              <a:rPr lang="de-DE" sz="1800" dirty="0" smtClean="0"/>
              <a:t> e </a:t>
            </a:r>
            <a:r>
              <a:rPr lang="de-DE" sz="1800" dirty="0" err="1" smtClean="0"/>
              <a:t>tablet</a:t>
            </a:r>
            <a:r>
              <a:rPr lang="de-DE" sz="1800" dirty="0" smtClean="0"/>
              <a:t> </a:t>
            </a:r>
            <a:r>
              <a:rPr lang="de-DE" sz="1800" dirty="0" err="1" smtClean="0"/>
              <a:t>Android</a:t>
            </a:r>
            <a:r>
              <a:rPr lang="de-DE" sz="1800" dirty="0" smtClean="0"/>
              <a:t> </a:t>
            </a:r>
          </a:p>
          <a:p>
            <a:r>
              <a:rPr lang="de-DE" sz="1800" dirty="0" smtClean="0"/>
              <a:t>G Data </a:t>
            </a:r>
            <a:r>
              <a:rPr lang="de-DE" sz="1800" dirty="0" err="1" smtClean="0"/>
              <a:t>MobileSecurity</a:t>
            </a:r>
            <a:endParaRPr lang="de-DE" sz="18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7627" y="4650769"/>
            <a:ext cx="107950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Bild 6" descr="PPT Bottom 201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10" name="Bild 1" descr="Claim 2012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pic>
        <p:nvPicPr>
          <p:cNvPr id="12" name="Bild 8" descr="G Data-Logo Glas.png"/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8490" y="276207"/>
            <a:ext cx="921369" cy="1214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76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986607" y="476672"/>
            <a:ext cx="10873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41" y="-46967"/>
            <a:ext cx="7531100" cy="6977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0219" y="3152775"/>
            <a:ext cx="4160837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12474" y="1576388"/>
            <a:ext cx="1076325" cy="123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3012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6" descr="PPT Bottom 201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3" name="Bild 1" descr="Claim 201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pic>
        <p:nvPicPr>
          <p:cNvPr id="13314" name="Picture 2" descr="C:\Users\alice.gambino\Desktop\ottimizzatore di prestazion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519" y="244920"/>
            <a:ext cx="3555694" cy="2461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alice.gambino\Desktop\controllo parental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575" y="3212976"/>
            <a:ext cx="410792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alice.gambino\Desktop\impostazioni Backup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7127" y="3125158"/>
            <a:ext cx="4280857" cy="323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9950696" y="3933056"/>
            <a:ext cx="41037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 smtClean="0"/>
              <a:t>Impostazioni</a:t>
            </a:r>
            <a:r>
              <a:rPr lang="de-DE" sz="1200" dirty="0" smtClean="0"/>
              <a:t> del Backup </a:t>
            </a:r>
          </a:p>
          <a:p>
            <a:r>
              <a:rPr lang="de-DE" sz="1200" dirty="0" smtClean="0"/>
              <a:t>(solo per </a:t>
            </a:r>
            <a:r>
              <a:rPr lang="de-DE" sz="1200" dirty="0" err="1" smtClean="0"/>
              <a:t>TotalProtection</a:t>
            </a:r>
            <a:r>
              <a:rPr lang="de-DE" sz="1200" dirty="0" smtClean="0"/>
              <a:t>)</a:t>
            </a:r>
            <a:endParaRPr lang="de-DE" sz="1200" dirty="0"/>
          </a:p>
        </p:txBody>
      </p:sp>
      <p:sp>
        <p:nvSpPr>
          <p:cNvPr id="5" name="Textfeld 4"/>
          <p:cNvSpPr txBox="1"/>
          <p:nvPr/>
        </p:nvSpPr>
        <p:spPr>
          <a:xfrm>
            <a:off x="842591" y="2852936"/>
            <a:ext cx="37444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 err="1" smtClean="0"/>
              <a:t>Protezione</a:t>
            </a:r>
            <a:r>
              <a:rPr lang="de-DE" sz="1200" dirty="0" smtClean="0"/>
              <a:t> </a:t>
            </a:r>
            <a:r>
              <a:rPr lang="de-DE" sz="1200" dirty="0" err="1" smtClean="0"/>
              <a:t>Minori</a:t>
            </a:r>
            <a:r>
              <a:rPr lang="de-DE" sz="1200" dirty="0" smtClean="0"/>
              <a:t> (solo </a:t>
            </a:r>
            <a:r>
              <a:rPr lang="de-DE" sz="1200" dirty="0" err="1" smtClean="0"/>
              <a:t>InternetSecurity</a:t>
            </a:r>
            <a:r>
              <a:rPr lang="de-DE" sz="1200" dirty="0" smtClean="0"/>
              <a:t>)</a:t>
            </a:r>
            <a:endParaRPr lang="de-DE" sz="1200" dirty="0"/>
          </a:p>
        </p:txBody>
      </p:sp>
      <p:sp>
        <p:nvSpPr>
          <p:cNvPr id="6" name="Textfeld 5"/>
          <p:cNvSpPr txBox="1"/>
          <p:nvPr/>
        </p:nvSpPr>
        <p:spPr>
          <a:xfrm>
            <a:off x="3755136" y="872848"/>
            <a:ext cx="21789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 smtClean="0"/>
              <a:t>Ottimizzazione</a:t>
            </a:r>
            <a:r>
              <a:rPr lang="de-DE" sz="1200" dirty="0" smtClean="0"/>
              <a:t> del </a:t>
            </a:r>
            <a:r>
              <a:rPr lang="de-DE" sz="1200" dirty="0" err="1" smtClean="0"/>
              <a:t>sistema</a:t>
            </a:r>
            <a:r>
              <a:rPr lang="de-DE" sz="1200" dirty="0" smtClean="0"/>
              <a:t> </a:t>
            </a:r>
            <a:endParaRPr lang="de-DE" sz="1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9934" y="62452"/>
            <a:ext cx="4226542" cy="2970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10160845" y="688182"/>
            <a:ext cx="1841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 smtClean="0"/>
              <a:t>Impostazioni</a:t>
            </a:r>
            <a:r>
              <a:rPr lang="de-DE" sz="1200" dirty="0" smtClean="0"/>
              <a:t> Tuning (solo </a:t>
            </a:r>
            <a:r>
              <a:rPr lang="de-DE" sz="1200" dirty="0" err="1" smtClean="0"/>
              <a:t>TotalProtection</a:t>
            </a:r>
            <a:r>
              <a:rPr lang="de-DE" sz="1200" dirty="0" smtClean="0"/>
              <a:t>)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xmlns="" val="4637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6" descr="PPT Bottom 201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6332059"/>
            <a:ext cx="12198348" cy="531876"/>
          </a:xfrm>
          <a:prstGeom prst="rect">
            <a:avLst/>
          </a:prstGeom>
        </p:spPr>
      </p:pic>
      <p:pic>
        <p:nvPicPr>
          <p:cNvPr id="4" name="Bild 1" descr="Claim 201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3391" y="6402552"/>
            <a:ext cx="3455675" cy="455448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66526" y="1772816"/>
            <a:ext cx="11931823" cy="4248472"/>
          </a:xfrm>
          <a:prstGeom prst="rect">
            <a:avLst/>
          </a:prstGeom>
        </p:spPr>
        <p:txBody>
          <a:bodyPr/>
          <a:lstStyle/>
          <a:p>
            <a:pPr marL="457200" indent="-457200">
              <a:spcBef>
                <a:spcPct val="50000"/>
              </a:spcBef>
              <a:buBlip>
                <a:blip r:embed="rId4"/>
              </a:buBlip>
            </a:pPr>
            <a:r>
              <a:rPr lang="de-DE" sz="2800" dirty="0" err="1" smtClean="0">
                <a:latin typeface="Myriad Pro"/>
              </a:rPr>
              <a:t>Prezzi</a:t>
            </a:r>
            <a:r>
              <a:rPr lang="de-DE" sz="2800" dirty="0" smtClean="0">
                <a:latin typeface="Myriad Pro"/>
              </a:rPr>
              <a:t> </a:t>
            </a:r>
            <a:r>
              <a:rPr lang="de-DE" sz="2800" dirty="0" err="1" smtClean="0">
                <a:latin typeface="Myriad Pro"/>
              </a:rPr>
              <a:t>allineati</a:t>
            </a:r>
            <a:r>
              <a:rPr lang="de-DE" sz="2800" dirty="0" smtClean="0">
                <a:latin typeface="Myriad Pro"/>
              </a:rPr>
              <a:t> al </a:t>
            </a:r>
            <a:r>
              <a:rPr lang="de-DE" sz="2800" dirty="0" err="1" smtClean="0">
                <a:latin typeface="Myriad Pro"/>
              </a:rPr>
              <a:t>mercato</a:t>
            </a:r>
            <a:r>
              <a:rPr lang="de-DE" sz="2800" dirty="0" smtClean="0">
                <a:latin typeface="Myriad Pro"/>
              </a:rPr>
              <a:t> </a:t>
            </a:r>
            <a:r>
              <a:rPr lang="de-DE" sz="2800" dirty="0" err="1" smtClean="0">
                <a:latin typeface="Myriad Pro"/>
              </a:rPr>
              <a:t>security</a:t>
            </a:r>
            <a:endParaRPr lang="de-DE" sz="2800" dirty="0" smtClean="0">
              <a:latin typeface="Myriad Pro"/>
            </a:endParaRPr>
          </a:p>
          <a:p>
            <a:pPr marL="457200" indent="-457200">
              <a:spcBef>
                <a:spcPct val="50000"/>
              </a:spcBef>
              <a:buBlip>
                <a:blip r:embed="rId4"/>
              </a:buBlip>
            </a:pPr>
            <a:r>
              <a:rPr lang="de-DE" sz="2800" dirty="0" smtClean="0">
                <a:latin typeface="Myriad Pro"/>
              </a:rPr>
              <a:t>2 PC + 1 </a:t>
            </a:r>
            <a:r>
              <a:rPr lang="de-DE" sz="2800" dirty="0" err="1" smtClean="0"/>
              <a:t>licenza</a:t>
            </a:r>
            <a:r>
              <a:rPr lang="de-DE" sz="2800" dirty="0" smtClean="0"/>
              <a:t> </a:t>
            </a:r>
            <a:r>
              <a:rPr lang="de-DE" sz="2800" dirty="0"/>
              <a:t>Mobile per </a:t>
            </a:r>
            <a:r>
              <a:rPr lang="de-DE" sz="2800" dirty="0" err="1"/>
              <a:t>Android</a:t>
            </a:r>
            <a:r>
              <a:rPr lang="de-DE" sz="2800" dirty="0"/>
              <a:t> in </a:t>
            </a:r>
            <a:r>
              <a:rPr lang="de-DE" sz="2800" dirty="0" err="1"/>
              <a:t>omaggio</a:t>
            </a:r>
            <a:endParaRPr lang="de-DE" sz="2800" dirty="0"/>
          </a:p>
          <a:p>
            <a:pPr marL="457200" indent="-457200">
              <a:spcBef>
                <a:spcPct val="50000"/>
              </a:spcBef>
              <a:buBlip>
                <a:blip r:embed="rId4"/>
              </a:buBlip>
            </a:pPr>
            <a:r>
              <a:rPr lang="de-DE" sz="2800" dirty="0" err="1" smtClean="0">
                <a:latin typeface="Myriad Pro"/>
              </a:rPr>
              <a:t>Interfaccia</a:t>
            </a:r>
            <a:r>
              <a:rPr lang="de-DE" sz="2800" dirty="0">
                <a:latin typeface="Myriad Pro"/>
              </a:rPr>
              <a:t> </a:t>
            </a:r>
            <a:r>
              <a:rPr lang="de-DE" sz="2800" dirty="0" err="1" smtClean="0">
                <a:latin typeface="Myriad Pro"/>
              </a:rPr>
              <a:t>grafica</a:t>
            </a:r>
            <a:r>
              <a:rPr lang="de-DE" sz="2800" dirty="0" smtClean="0">
                <a:latin typeface="Myriad Pro"/>
              </a:rPr>
              <a:t> </a:t>
            </a:r>
            <a:r>
              <a:rPr lang="de-DE" sz="2800" dirty="0" err="1" smtClean="0">
                <a:latin typeface="Myriad Pro"/>
              </a:rPr>
              <a:t>intuitiva</a:t>
            </a:r>
            <a:r>
              <a:rPr lang="de-DE" sz="2800" dirty="0" smtClean="0">
                <a:latin typeface="Myriad Pro"/>
              </a:rPr>
              <a:t> </a:t>
            </a:r>
            <a:r>
              <a:rPr lang="de-DE" sz="2800" dirty="0" err="1" smtClean="0">
                <a:latin typeface="Myriad Pro"/>
              </a:rPr>
              <a:t>anche</a:t>
            </a:r>
            <a:r>
              <a:rPr lang="de-DE" sz="2800" dirty="0" smtClean="0">
                <a:latin typeface="Myriad Pro"/>
              </a:rPr>
              <a:t> per </a:t>
            </a:r>
            <a:r>
              <a:rPr lang="de-DE" sz="2800" dirty="0" err="1" smtClean="0">
                <a:latin typeface="Myriad Pro"/>
              </a:rPr>
              <a:t>utenti</a:t>
            </a:r>
            <a:r>
              <a:rPr lang="de-DE" sz="2800" dirty="0" smtClean="0">
                <a:latin typeface="Myriad Pro"/>
              </a:rPr>
              <a:t> non </a:t>
            </a:r>
            <a:r>
              <a:rPr lang="de-DE" sz="2800" dirty="0" err="1" smtClean="0">
                <a:latin typeface="Myriad Pro"/>
              </a:rPr>
              <a:t>esperti</a:t>
            </a:r>
            <a:endParaRPr lang="de-DE" sz="2800" dirty="0" smtClean="0">
              <a:latin typeface="Myriad Pro"/>
            </a:endParaRPr>
          </a:p>
          <a:p>
            <a:pPr marL="457200" indent="-457200">
              <a:spcBef>
                <a:spcPct val="50000"/>
              </a:spcBef>
              <a:buBlip>
                <a:blip r:embed="rId4"/>
              </a:buBlip>
            </a:pPr>
            <a:r>
              <a:rPr lang="de-DE" sz="2800" dirty="0" err="1" smtClean="0">
                <a:latin typeface="Myriad Pro"/>
              </a:rPr>
              <a:t>Prestazione</a:t>
            </a:r>
            <a:r>
              <a:rPr lang="de-DE" sz="2800" dirty="0" smtClean="0">
                <a:latin typeface="Myriad Pro"/>
              </a:rPr>
              <a:t> </a:t>
            </a:r>
            <a:r>
              <a:rPr lang="de-DE" sz="2800" dirty="0" err="1"/>
              <a:t>ottimale</a:t>
            </a:r>
            <a:r>
              <a:rPr lang="de-DE" sz="2800" dirty="0"/>
              <a:t> del </a:t>
            </a:r>
            <a:r>
              <a:rPr lang="de-DE" sz="2800" dirty="0" err="1"/>
              <a:t>Pc</a:t>
            </a:r>
            <a:r>
              <a:rPr lang="de-DE" sz="2800" dirty="0"/>
              <a:t> </a:t>
            </a:r>
            <a:r>
              <a:rPr lang="de-DE" sz="2800" dirty="0" err="1"/>
              <a:t>grazie</a:t>
            </a:r>
            <a:r>
              <a:rPr lang="de-DE" sz="2800" dirty="0"/>
              <a:t> alla </a:t>
            </a:r>
            <a:r>
              <a:rPr lang="de-DE" sz="2800" dirty="0" err="1"/>
              <a:t>scansione</a:t>
            </a:r>
            <a:r>
              <a:rPr lang="de-DE" sz="2800" dirty="0"/>
              <a:t> in </a:t>
            </a:r>
            <a:r>
              <a:rPr lang="de-DE" sz="2800" dirty="0" err="1"/>
              <a:t>modalità</a:t>
            </a:r>
            <a:r>
              <a:rPr lang="de-DE" sz="2800" dirty="0"/>
              <a:t> </a:t>
            </a:r>
            <a:r>
              <a:rPr lang="de-DE" sz="2800" dirty="0" err="1" smtClean="0"/>
              <a:t>background</a:t>
            </a:r>
            <a:endParaRPr lang="de-DE" sz="2800" dirty="0" smtClean="0"/>
          </a:p>
          <a:p>
            <a:pPr marL="457200" indent="-457200">
              <a:spcBef>
                <a:spcPct val="50000"/>
              </a:spcBef>
              <a:buBlip>
                <a:blip r:embed="rId4"/>
              </a:buBlip>
            </a:pPr>
            <a:r>
              <a:rPr lang="de-DE" sz="2800" dirty="0" err="1" smtClean="0"/>
              <a:t>Riconoscibilità</a:t>
            </a:r>
            <a:r>
              <a:rPr lang="de-DE" sz="2800" dirty="0" smtClean="0"/>
              <a:t> </a:t>
            </a:r>
            <a:r>
              <a:rPr lang="de-DE" sz="2800" dirty="0"/>
              <a:t>per </a:t>
            </a:r>
            <a:r>
              <a:rPr lang="de-DE" sz="2800" dirty="0" err="1"/>
              <a:t>differenza</a:t>
            </a:r>
            <a:r>
              <a:rPr lang="de-DE" sz="2800" dirty="0"/>
              <a:t> </a:t>
            </a:r>
            <a:r>
              <a:rPr lang="de-DE" sz="2800" dirty="0" err="1"/>
              <a:t>cromatica</a:t>
            </a:r>
            <a:r>
              <a:rPr lang="de-DE" sz="2800" dirty="0"/>
              <a:t>: </a:t>
            </a:r>
            <a:r>
              <a:rPr lang="de-DE" sz="2800" dirty="0" err="1"/>
              <a:t>bronce</a:t>
            </a:r>
            <a:r>
              <a:rPr lang="de-DE" sz="2800" dirty="0"/>
              <a:t>, </a:t>
            </a:r>
            <a:r>
              <a:rPr lang="de-DE" sz="2800" dirty="0" err="1"/>
              <a:t>silver</a:t>
            </a:r>
            <a:r>
              <a:rPr lang="de-DE" sz="2800" dirty="0"/>
              <a:t>, </a:t>
            </a:r>
            <a:r>
              <a:rPr lang="de-DE" sz="2800" dirty="0" err="1"/>
              <a:t>gold</a:t>
            </a:r>
            <a:r>
              <a:rPr lang="de-DE" sz="2800" dirty="0"/>
              <a:t> </a:t>
            </a:r>
            <a:endParaRPr lang="de-DE" sz="2800" dirty="0" smtClean="0">
              <a:latin typeface="Myriad Pro"/>
            </a:endParaRPr>
          </a:p>
          <a:p>
            <a:pPr marL="457200" indent="-457200">
              <a:spcBef>
                <a:spcPct val="50000"/>
              </a:spcBef>
              <a:buBlip>
                <a:blip r:embed="rId4"/>
              </a:buBlip>
            </a:pPr>
            <a:r>
              <a:rPr lang="de-DE" sz="2800" dirty="0" err="1" smtClean="0">
                <a:latin typeface="Myriad Pro"/>
              </a:rPr>
              <a:t>Ottimo</a:t>
            </a:r>
            <a:r>
              <a:rPr lang="de-DE" sz="2800" dirty="0" smtClean="0">
                <a:latin typeface="Myriad Pro"/>
              </a:rPr>
              <a:t> </a:t>
            </a:r>
            <a:r>
              <a:rPr lang="de-DE" sz="2800" dirty="0" err="1"/>
              <a:t>compremesso</a:t>
            </a:r>
            <a:r>
              <a:rPr lang="de-DE" sz="2800" dirty="0"/>
              <a:t> </a:t>
            </a:r>
            <a:r>
              <a:rPr lang="de-DE" sz="2800" dirty="0" err="1"/>
              <a:t>tra</a:t>
            </a:r>
            <a:r>
              <a:rPr lang="de-DE" sz="2800" dirty="0"/>
              <a:t> </a:t>
            </a:r>
            <a:r>
              <a:rPr lang="de-DE" sz="2800" dirty="0" err="1"/>
              <a:t>tecnologia</a:t>
            </a:r>
            <a:r>
              <a:rPr lang="de-DE" sz="2800" dirty="0"/>
              <a:t> e </a:t>
            </a:r>
            <a:r>
              <a:rPr lang="de-DE" sz="2800" dirty="0" err="1" smtClean="0"/>
              <a:t>performance</a:t>
            </a:r>
            <a:endParaRPr lang="de-DE" dirty="0" smtClean="0">
              <a:solidFill>
                <a:schemeClr val="tx2"/>
              </a:solidFill>
              <a:latin typeface="Arial" pitchFamily="34" charset="0"/>
            </a:endParaRPr>
          </a:p>
        </p:txBody>
      </p:sp>
      <p:pic>
        <p:nvPicPr>
          <p:cNvPr id="7" name="Picture 2" descr="T:\Markus.Koscielny\public\Weiße Männchen\Zaubere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17874">
            <a:off x="2861290" y="146490"/>
            <a:ext cx="1650567" cy="1650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2426767" y="620688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/>
              <a:t>I Plus Consumer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xmlns="" val="235390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 G Data 2011 16-9 DE V3">
  <a:themeElements>
    <a:clrScheme name="Benutzerdefinier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B0000"/>
      </a:accent1>
      <a:accent2>
        <a:srgbClr val="800000"/>
      </a:accent2>
      <a:accent3>
        <a:srgbClr val="FFEC94"/>
      </a:accent3>
      <a:accent4>
        <a:srgbClr val="FFCD00"/>
      </a:accent4>
      <a:accent5>
        <a:srgbClr val="FF8000"/>
      </a:accent5>
      <a:accent6>
        <a:srgbClr val="B96500"/>
      </a:accent6>
      <a:hlink>
        <a:srgbClr val="000000"/>
      </a:hlink>
      <a:folHlink>
        <a:srgbClr val="000000"/>
      </a:folHlink>
    </a:clrScheme>
    <a:fontScheme name="4_Leere Präsentatio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Myriad Pro" pitchFamily="34" charset="0"/>
            <a:ea typeface="ヒラギノ角ゴ Pro W3" pitchFamily="-12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Myriad Pro" pitchFamily="34" charset="0"/>
            <a:ea typeface="ヒラギノ角ゴ Pro W3" pitchFamily="-128" charset="-128"/>
          </a:defRPr>
        </a:defPPr>
      </a:lstStyle>
    </a:lnDef>
  </a:objectDefaults>
  <a:extraClrSchemeLst>
    <a:extraClrScheme>
      <a:clrScheme name="Leere Prä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</TotalTime>
  <Words>714</Words>
  <Application>Microsoft Office PowerPoint</Application>
  <PresentationFormat>Personalizzato</PresentationFormat>
  <Paragraphs>161</Paragraphs>
  <Slides>26</Slides>
  <Notes>14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26</vt:i4>
      </vt:variant>
    </vt:vector>
  </HeadingPairs>
  <TitlesOfParts>
    <vt:vector size="27" baseType="lpstr">
      <vt:lpstr>PPT G Data 2011 16-9 DE V3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</vt:vector>
  </TitlesOfParts>
  <Company>G DATA Software 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Frank Born</dc:creator>
  <cp:lastModifiedBy>Paola</cp:lastModifiedBy>
  <cp:revision>1015</cp:revision>
  <dcterms:created xsi:type="dcterms:W3CDTF">2007-08-13T09:11:21Z</dcterms:created>
  <dcterms:modified xsi:type="dcterms:W3CDTF">2012-08-31T15:08:12Z</dcterms:modified>
</cp:coreProperties>
</file>